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522" r:id="rId5"/>
    <p:sldMasterId id="2147484540" r:id="rId6"/>
  </p:sldMasterIdLst>
  <p:notesMasterIdLst>
    <p:notesMasterId r:id="rId52"/>
  </p:notesMasterIdLst>
  <p:handoutMasterIdLst>
    <p:handoutMasterId r:id="rId53"/>
  </p:handoutMasterIdLst>
  <p:sldIdLst>
    <p:sldId id="1557" r:id="rId7"/>
    <p:sldId id="1621" r:id="rId8"/>
    <p:sldId id="1613" r:id="rId9"/>
    <p:sldId id="1586" r:id="rId10"/>
    <p:sldId id="1588" r:id="rId11"/>
    <p:sldId id="1589" r:id="rId12"/>
    <p:sldId id="1590" r:id="rId13"/>
    <p:sldId id="1591" r:id="rId14"/>
    <p:sldId id="1628" r:id="rId15"/>
    <p:sldId id="1622" r:id="rId16"/>
    <p:sldId id="1629" r:id="rId17"/>
    <p:sldId id="1625" r:id="rId18"/>
    <p:sldId id="1626" r:id="rId19"/>
    <p:sldId id="1632" r:id="rId20"/>
    <p:sldId id="1627" r:id="rId21"/>
    <p:sldId id="1624" r:id="rId22"/>
    <p:sldId id="1623" r:id="rId23"/>
    <p:sldId id="1592" r:id="rId24"/>
    <p:sldId id="1616" r:id="rId25"/>
    <p:sldId id="1593" r:id="rId26"/>
    <p:sldId id="1617" r:id="rId27"/>
    <p:sldId id="1631" r:id="rId28"/>
    <p:sldId id="1595" r:id="rId29"/>
    <p:sldId id="1618" r:id="rId30"/>
    <p:sldId id="1619" r:id="rId31"/>
    <p:sldId id="1601" r:id="rId32"/>
    <p:sldId id="1602" r:id="rId33"/>
    <p:sldId id="1597" r:id="rId34"/>
    <p:sldId id="1599" r:id="rId35"/>
    <p:sldId id="1596" r:id="rId36"/>
    <p:sldId id="1603" r:id="rId37"/>
    <p:sldId id="1605" r:id="rId38"/>
    <p:sldId id="1608" r:id="rId39"/>
    <p:sldId id="1607" r:id="rId40"/>
    <p:sldId id="1606" r:id="rId41"/>
    <p:sldId id="1609" r:id="rId42"/>
    <p:sldId id="1620" r:id="rId43"/>
    <p:sldId id="1611" r:id="rId44"/>
    <p:sldId id="1587" r:id="rId45"/>
    <p:sldId id="1610" r:id="rId46"/>
    <p:sldId id="1600" r:id="rId47"/>
    <p:sldId id="1612" r:id="rId48"/>
    <p:sldId id="1630" r:id="rId49"/>
    <p:sldId id="1561" r:id="rId50"/>
    <p:sldId id="1562" r:id="rId51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WinDays Business Template" id="{A073DAE3-B461-442F-A3D3-6642BD875E45}">
          <p14:sldIdLst/>
        </p14:section>
        <p14:section name="Microsoft WinDays Technology Template" id="{C7DE11E8-17C1-4EB2-86D1-16A1678CDCFB}">
          <p14:sldIdLst>
            <p14:sldId id="1557"/>
            <p14:sldId id="1621"/>
            <p14:sldId id="1613"/>
            <p14:sldId id="1586"/>
            <p14:sldId id="1588"/>
            <p14:sldId id="1589"/>
            <p14:sldId id="1590"/>
            <p14:sldId id="1591"/>
            <p14:sldId id="1628"/>
            <p14:sldId id="1622"/>
            <p14:sldId id="1629"/>
            <p14:sldId id="1625"/>
            <p14:sldId id="1626"/>
            <p14:sldId id="1632"/>
            <p14:sldId id="1627"/>
            <p14:sldId id="1624"/>
            <p14:sldId id="1623"/>
            <p14:sldId id="1592"/>
            <p14:sldId id="1616"/>
            <p14:sldId id="1593"/>
            <p14:sldId id="1617"/>
            <p14:sldId id="1631"/>
            <p14:sldId id="1595"/>
            <p14:sldId id="1618"/>
            <p14:sldId id="1619"/>
            <p14:sldId id="1601"/>
            <p14:sldId id="1602"/>
            <p14:sldId id="1597"/>
            <p14:sldId id="1599"/>
            <p14:sldId id="1596"/>
            <p14:sldId id="1603"/>
            <p14:sldId id="1605"/>
            <p14:sldId id="1608"/>
            <p14:sldId id="1607"/>
            <p14:sldId id="1606"/>
            <p14:sldId id="1609"/>
            <p14:sldId id="1620"/>
            <p14:sldId id="1611"/>
            <p14:sldId id="1587"/>
            <p14:sldId id="1610"/>
            <p14:sldId id="1600"/>
            <p14:sldId id="1612"/>
            <p14:sldId id="1630"/>
            <p14:sldId id="1561"/>
            <p14:sldId id="1562"/>
          </p14:sldIdLst>
        </p14:section>
        <p14:section name="Microsoft WinDays Generic Template" id="{10211999-4DC7-4824-BCE0-96BA8E7706C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CF2"/>
    <a:srgbClr val="0078D7"/>
    <a:srgbClr val="3C50B6"/>
    <a:srgbClr val="00AEEF"/>
    <a:srgbClr val="F26522"/>
    <a:srgbClr val="00254A"/>
    <a:srgbClr val="F08400"/>
    <a:srgbClr val="002050"/>
    <a:srgbClr val="40CDF5"/>
    <a:srgbClr val="159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0856" autoAdjust="0"/>
  </p:normalViewPr>
  <p:slideViewPr>
    <p:cSldViewPr>
      <p:cViewPr varScale="1">
        <p:scale>
          <a:sx n="76" d="100"/>
          <a:sy n="76" d="100"/>
        </p:scale>
        <p:origin x="1056" y="64"/>
      </p:cViewPr>
      <p:guideLst>
        <p:guide orient="horz" pos="2203"/>
        <p:guide pos="3917"/>
      </p:guideLst>
    </p:cSldViewPr>
  </p:slideViewPr>
  <p:outlineViewPr>
    <p:cViewPr>
      <p:scale>
        <a:sx n="33" d="100"/>
        <a:sy n="33" d="100"/>
      </p:scale>
      <p:origin x="0" y="-26942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" d="1"/>
        <a:sy n="1" d="1"/>
      </p:scale>
      <p:origin x="0" y="-1411"/>
    </p:cViewPr>
  </p:sorterViewPr>
  <p:notesViewPr>
    <p:cSldViewPr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theme" Target="theme/theme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7001CF-13CD-4126-8A1C-AC55A216DB1A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FB4DA27C-B301-4DBF-8D98-449561B87085}">
      <dgm:prSet phldrT="[Text]" custT="1"/>
      <dgm:spPr/>
      <dgm:t>
        <a:bodyPr/>
        <a:lstStyle/>
        <a:p>
          <a:r>
            <a:rPr lang="en-US" sz="2400" dirty="0"/>
            <a:t>VMs</a:t>
          </a:r>
          <a:endParaRPr lang="de-DE" sz="2400" dirty="0"/>
        </a:p>
      </dgm:t>
    </dgm:pt>
    <dgm:pt modelId="{317785D6-2DEB-49FF-B3D7-305129AB0DF6}" type="parTrans" cxnId="{D57835E7-FB2A-42E5-A5E6-5F64378E13B7}">
      <dgm:prSet/>
      <dgm:spPr/>
      <dgm:t>
        <a:bodyPr/>
        <a:lstStyle/>
        <a:p>
          <a:endParaRPr lang="de-DE"/>
        </a:p>
      </dgm:t>
    </dgm:pt>
    <dgm:pt modelId="{2BAE587E-8501-4F53-B71A-9E0958882189}" type="sibTrans" cxnId="{D57835E7-FB2A-42E5-A5E6-5F64378E13B7}">
      <dgm:prSet/>
      <dgm:spPr/>
      <dgm:t>
        <a:bodyPr/>
        <a:lstStyle/>
        <a:p>
          <a:endParaRPr lang="de-DE"/>
        </a:p>
      </dgm:t>
    </dgm:pt>
    <dgm:pt modelId="{B31D3650-F4B5-4391-B42C-B7A0BF7EB0AA}">
      <dgm:prSet phldrT="[Text]" custT="1"/>
      <dgm:spPr/>
      <dgm:t>
        <a:bodyPr/>
        <a:lstStyle/>
        <a:p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Containers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gm:t>
    </dgm:pt>
    <dgm:pt modelId="{959FA35E-57D0-4522-86E6-CECD33705E55}" type="parTrans" cxnId="{08A40061-7C1F-4E9D-8C9D-148302946EEB}">
      <dgm:prSet/>
      <dgm:spPr/>
      <dgm:t>
        <a:bodyPr/>
        <a:lstStyle/>
        <a:p>
          <a:endParaRPr lang="de-DE"/>
        </a:p>
      </dgm:t>
    </dgm:pt>
    <dgm:pt modelId="{88BE8884-A86A-45B9-84E3-C8615A2FBD08}" type="sibTrans" cxnId="{08A40061-7C1F-4E9D-8C9D-148302946EEB}">
      <dgm:prSet/>
      <dgm:spPr/>
      <dgm:t>
        <a:bodyPr/>
        <a:lstStyle/>
        <a:p>
          <a:endParaRPr lang="de-DE"/>
        </a:p>
      </dgm:t>
    </dgm:pt>
    <dgm:pt modelId="{2DB178E7-16F6-49E9-ACB3-C6E4C59C8541}">
      <dgm:prSet phldrT="[Text]" custT="1"/>
      <dgm:spPr/>
      <dgm:t>
        <a:bodyPr/>
        <a:lstStyle/>
        <a:p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Orchestrators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gm:t>
    </dgm:pt>
    <dgm:pt modelId="{C2E9229F-EA28-43F6-A1E8-C88B4CA80708}" type="parTrans" cxnId="{1DA4FAAB-E721-4D41-8D0D-35BBD5CFD329}">
      <dgm:prSet/>
      <dgm:spPr/>
      <dgm:t>
        <a:bodyPr/>
        <a:lstStyle/>
        <a:p>
          <a:endParaRPr lang="de-DE"/>
        </a:p>
      </dgm:t>
    </dgm:pt>
    <dgm:pt modelId="{D5D2D694-18DD-4242-A8FC-7715EC971F29}" type="sibTrans" cxnId="{1DA4FAAB-E721-4D41-8D0D-35BBD5CFD329}">
      <dgm:prSet/>
      <dgm:spPr/>
      <dgm:t>
        <a:bodyPr/>
        <a:lstStyle/>
        <a:p>
          <a:endParaRPr lang="de-DE"/>
        </a:p>
      </dgm:t>
    </dgm:pt>
    <dgm:pt modelId="{BBB25638-3E57-432A-B5BC-410E8E68FEAF}">
      <dgm:prSet phldrT="[Text]" custT="1"/>
      <dgm:spPr/>
      <dgm:t>
        <a:bodyPr/>
        <a:lstStyle/>
        <a:p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PaaS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gm:t>
    </dgm:pt>
    <dgm:pt modelId="{D1D69EFC-9737-4A53-BDD6-513FC4CD2576}" type="parTrans" cxnId="{7A3AABD5-A371-4892-B81B-EDF9C6D9960E}">
      <dgm:prSet/>
      <dgm:spPr/>
      <dgm:t>
        <a:bodyPr/>
        <a:lstStyle/>
        <a:p>
          <a:endParaRPr lang="de-DE"/>
        </a:p>
      </dgm:t>
    </dgm:pt>
    <dgm:pt modelId="{9B584619-65CE-458A-8AEC-1A06B61B006C}" type="sibTrans" cxnId="{7A3AABD5-A371-4892-B81B-EDF9C6D9960E}">
      <dgm:prSet/>
      <dgm:spPr/>
      <dgm:t>
        <a:bodyPr/>
        <a:lstStyle/>
        <a:p>
          <a:endParaRPr lang="de-DE"/>
        </a:p>
      </dgm:t>
    </dgm:pt>
    <dgm:pt modelId="{D345A104-B3E7-4EFA-8C8A-0D5DAED40EAA}">
      <dgm:prSet phldrT="[Text]" custT="1"/>
      <dgm:spPr/>
      <dgm:t>
        <a:bodyPr/>
        <a:lstStyle/>
        <a:p>
          <a:r>
            <a:rPr lang="en-US" sz="2400" kern="120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Serverless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gm:t>
    </dgm:pt>
    <dgm:pt modelId="{B4B94B79-0F42-4A33-9687-6A4662064F64}" type="parTrans" cxnId="{2AA04E22-74BD-49DC-AFAD-1ECA3D098DBE}">
      <dgm:prSet/>
      <dgm:spPr/>
      <dgm:t>
        <a:bodyPr/>
        <a:lstStyle/>
        <a:p>
          <a:endParaRPr lang="de-DE"/>
        </a:p>
      </dgm:t>
    </dgm:pt>
    <dgm:pt modelId="{5EE09B6C-DA36-4383-90B3-776B5BFC8931}" type="sibTrans" cxnId="{2AA04E22-74BD-49DC-AFAD-1ECA3D098DBE}">
      <dgm:prSet/>
      <dgm:spPr/>
      <dgm:t>
        <a:bodyPr/>
        <a:lstStyle/>
        <a:p>
          <a:endParaRPr lang="de-DE"/>
        </a:p>
      </dgm:t>
    </dgm:pt>
    <dgm:pt modelId="{EE28A8B5-28F4-460E-8361-8AFDDFAC8322}" type="pres">
      <dgm:prSet presAssocID="{917001CF-13CD-4126-8A1C-AC55A216DB1A}" presName="Name0" presStyleCnt="0">
        <dgm:presLayoutVars>
          <dgm:dir/>
          <dgm:resizeHandles val="exact"/>
        </dgm:presLayoutVars>
      </dgm:prSet>
      <dgm:spPr/>
    </dgm:pt>
    <dgm:pt modelId="{889C228C-4E19-40A1-BAE1-124D0AC5D4A9}" type="pres">
      <dgm:prSet presAssocID="{917001CF-13CD-4126-8A1C-AC55A216DB1A}" presName="arrow" presStyleLbl="bgShp" presStyleIdx="0" presStyleCnt="1" custLinFactNeighborX="0" custLinFactNeighborY="0"/>
      <dgm:spPr>
        <a:noFill/>
        <a:ln>
          <a:solidFill>
            <a:schemeClr val="accent1"/>
          </a:solidFill>
        </a:ln>
      </dgm:spPr>
    </dgm:pt>
    <dgm:pt modelId="{E3DB565C-EFA9-4AFD-9C0A-98164833CE40}" type="pres">
      <dgm:prSet presAssocID="{917001CF-13CD-4126-8A1C-AC55A216DB1A}" presName="points" presStyleCnt="0"/>
      <dgm:spPr/>
    </dgm:pt>
    <dgm:pt modelId="{B17C011A-3FE4-4DE4-B6CF-F28DF549212A}" type="pres">
      <dgm:prSet presAssocID="{FB4DA27C-B301-4DBF-8D98-449561B87085}" presName="compositeA" presStyleCnt="0"/>
      <dgm:spPr/>
    </dgm:pt>
    <dgm:pt modelId="{7958B0F0-5E09-4561-B169-D04B6252A035}" type="pres">
      <dgm:prSet presAssocID="{FB4DA27C-B301-4DBF-8D98-449561B87085}" presName="textA" presStyleLbl="revTx" presStyleIdx="0" presStyleCnt="5">
        <dgm:presLayoutVars>
          <dgm:bulletEnabled val="1"/>
        </dgm:presLayoutVars>
      </dgm:prSet>
      <dgm:spPr/>
    </dgm:pt>
    <dgm:pt modelId="{00BB798E-83C5-4DAA-8B88-5ADE60BFEA5C}" type="pres">
      <dgm:prSet presAssocID="{FB4DA27C-B301-4DBF-8D98-449561B87085}" presName="circleA" presStyleLbl="node1" presStyleIdx="0" presStyleCnt="5"/>
      <dgm:spPr>
        <a:solidFill>
          <a:srgbClr val="00BCF2"/>
        </a:solidFill>
      </dgm:spPr>
    </dgm:pt>
    <dgm:pt modelId="{033F28DE-0BF8-4939-BACD-CB9D7C2268B6}" type="pres">
      <dgm:prSet presAssocID="{FB4DA27C-B301-4DBF-8D98-449561B87085}" presName="spaceA" presStyleCnt="0"/>
      <dgm:spPr/>
    </dgm:pt>
    <dgm:pt modelId="{86E460AE-01C5-4199-ACA9-74BF237CD69B}" type="pres">
      <dgm:prSet presAssocID="{2BAE587E-8501-4F53-B71A-9E0958882189}" presName="space" presStyleCnt="0"/>
      <dgm:spPr/>
    </dgm:pt>
    <dgm:pt modelId="{96505286-E754-4720-92A3-0685DF192EF9}" type="pres">
      <dgm:prSet presAssocID="{B31D3650-F4B5-4391-B42C-B7A0BF7EB0AA}" presName="compositeB" presStyleCnt="0"/>
      <dgm:spPr/>
    </dgm:pt>
    <dgm:pt modelId="{F792EB03-6316-4092-8AF5-0144F3B944F5}" type="pres">
      <dgm:prSet presAssocID="{B31D3650-F4B5-4391-B42C-B7A0BF7EB0AA}" presName="textB" presStyleLbl="revTx" presStyleIdx="1" presStyleCnt="5" custScaleX="170392" custLinFactNeighborX="27684" custLinFactNeighborY="1647">
        <dgm:presLayoutVars>
          <dgm:bulletEnabled val="1"/>
        </dgm:presLayoutVars>
      </dgm:prSet>
      <dgm:spPr/>
    </dgm:pt>
    <dgm:pt modelId="{AE54075F-3094-4214-BEE8-993C6F5F741B}" type="pres">
      <dgm:prSet presAssocID="{B31D3650-F4B5-4391-B42C-B7A0BF7EB0AA}" presName="circleB" presStyleLbl="node1" presStyleIdx="1" presStyleCnt="5" custLinFactNeighborX="62677" custLinFactNeighborY="2538"/>
      <dgm:spPr>
        <a:solidFill>
          <a:srgbClr val="00BCF2"/>
        </a:solidFill>
      </dgm:spPr>
    </dgm:pt>
    <dgm:pt modelId="{3D75244E-993C-4C1A-8BCB-DBAC2120B4AE}" type="pres">
      <dgm:prSet presAssocID="{B31D3650-F4B5-4391-B42C-B7A0BF7EB0AA}" presName="spaceB" presStyleCnt="0"/>
      <dgm:spPr/>
    </dgm:pt>
    <dgm:pt modelId="{A024D357-9257-4D2B-B4F2-AD95A0FF7353}" type="pres">
      <dgm:prSet presAssocID="{88BE8884-A86A-45B9-84E3-C8615A2FBD08}" presName="space" presStyleCnt="0"/>
      <dgm:spPr/>
    </dgm:pt>
    <dgm:pt modelId="{F440E97D-A2DB-415D-9800-2345F7559BC8}" type="pres">
      <dgm:prSet presAssocID="{2DB178E7-16F6-49E9-ACB3-C6E4C59C8541}" presName="compositeA" presStyleCnt="0"/>
      <dgm:spPr/>
    </dgm:pt>
    <dgm:pt modelId="{8B7BB063-6CF8-4C64-A01C-FB3667E4E914}" type="pres">
      <dgm:prSet presAssocID="{2DB178E7-16F6-49E9-ACB3-C6E4C59C8541}" presName="textA" presStyleLbl="revTx" presStyleIdx="2" presStyleCnt="5" custScaleX="223795">
        <dgm:presLayoutVars>
          <dgm:bulletEnabled val="1"/>
        </dgm:presLayoutVars>
      </dgm:prSet>
      <dgm:spPr/>
    </dgm:pt>
    <dgm:pt modelId="{DB28333C-8211-4862-A17B-E1090D6C9ED9}" type="pres">
      <dgm:prSet presAssocID="{2DB178E7-16F6-49E9-ACB3-C6E4C59C8541}" presName="circleA" presStyleLbl="node1" presStyleIdx="2" presStyleCnt="5" custLinFactNeighborX="-4982" custLinFactNeighborY="4940"/>
      <dgm:spPr>
        <a:solidFill>
          <a:srgbClr val="00BCF2"/>
        </a:solidFill>
      </dgm:spPr>
    </dgm:pt>
    <dgm:pt modelId="{A0F5EF3B-1F69-42A9-B2B5-CCDC7978EDCB}" type="pres">
      <dgm:prSet presAssocID="{2DB178E7-16F6-49E9-ACB3-C6E4C59C8541}" presName="spaceA" presStyleCnt="0"/>
      <dgm:spPr/>
    </dgm:pt>
    <dgm:pt modelId="{88543DED-FFB2-4B99-9D0E-F7B4BA40E13C}" type="pres">
      <dgm:prSet presAssocID="{D5D2D694-18DD-4242-A8FC-7715EC971F29}" presName="space" presStyleCnt="0"/>
      <dgm:spPr/>
    </dgm:pt>
    <dgm:pt modelId="{534DD723-60FC-415A-91B5-A73FD7ACB3D1}" type="pres">
      <dgm:prSet presAssocID="{BBB25638-3E57-432A-B5BC-410E8E68FEAF}" presName="compositeB" presStyleCnt="0"/>
      <dgm:spPr/>
    </dgm:pt>
    <dgm:pt modelId="{8DC1287D-06B0-41BB-9FD5-8CA0A12E1961}" type="pres">
      <dgm:prSet presAssocID="{BBB25638-3E57-432A-B5BC-410E8E68FEAF}" presName="textB" presStyleLbl="revTx" presStyleIdx="3" presStyleCnt="5" custLinFactNeighborX="-15484" custLinFactNeighborY="-1800">
        <dgm:presLayoutVars>
          <dgm:bulletEnabled val="1"/>
        </dgm:presLayoutVars>
      </dgm:prSet>
      <dgm:spPr/>
    </dgm:pt>
    <dgm:pt modelId="{8786CC86-D714-402F-9E3A-1603555606C1}" type="pres">
      <dgm:prSet presAssocID="{BBB25638-3E57-432A-B5BC-410E8E68FEAF}" presName="circleB" presStyleLbl="node1" presStyleIdx="3" presStyleCnt="5" custLinFactNeighborX="-37390" custLinFactNeighborY="4940"/>
      <dgm:spPr>
        <a:solidFill>
          <a:srgbClr val="00BCF2"/>
        </a:solidFill>
      </dgm:spPr>
    </dgm:pt>
    <dgm:pt modelId="{7EC583F3-3579-4761-9975-14B289A92C25}" type="pres">
      <dgm:prSet presAssocID="{BBB25638-3E57-432A-B5BC-410E8E68FEAF}" presName="spaceB" presStyleCnt="0"/>
      <dgm:spPr/>
    </dgm:pt>
    <dgm:pt modelId="{159274D6-1051-4146-8228-4AEC214F40B6}" type="pres">
      <dgm:prSet presAssocID="{9B584619-65CE-458A-8AEC-1A06B61B006C}" presName="space" presStyleCnt="0"/>
      <dgm:spPr/>
    </dgm:pt>
    <dgm:pt modelId="{8C31E5BD-3388-4556-A2E9-D5AB7B2661E7}" type="pres">
      <dgm:prSet presAssocID="{D345A104-B3E7-4EFA-8C8A-0D5DAED40EAA}" presName="compositeA" presStyleCnt="0"/>
      <dgm:spPr/>
    </dgm:pt>
    <dgm:pt modelId="{EA9FACA4-6249-4DB0-90D3-EB87F5CF63BB}" type="pres">
      <dgm:prSet presAssocID="{D345A104-B3E7-4EFA-8C8A-0D5DAED40EAA}" presName="textA" presStyleLbl="revTx" presStyleIdx="4" presStyleCnt="5" custScaleX="164338">
        <dgm:presLayoutVars>
          <dgm:bulletEnabled val="1"/>
        </dgm:presLayoutVars>
      </dgm:prSet>
      <dgm:spPr/>
    </dgm:pt>
    <dgm:pt modelId="{ACCE3A2C-7C9E-4FB9-A104-FE5710FA2395}" type="pres">
      <dgm:prSet presAssocID="{D345A104-B3E7-4EFA-8C8A-0D5DAED40EAA}" presName="circleA" presStyleLbl="node1" presStyleIdx="4" presStyleCnt="5" custLinFactNeighborX="37357" custLinFactNeighborY="4940"/>
      <dgm:spPr>
        <a:solidFill>
          <a:srgbClr val="00BCF2"/>
        </a:solidFill>
      </dgm:spPr>
    </dgm:pt>
    <dgm:pt modelId="{678A6BA3-8218-4BB4-BA62-BC99D5176B1A}" type="pres">
      <dgm:prSet presAssocID="{D345A104-B3E7-4EFA-8C8A-0D5DAED40EAA}" presName="spaceA" presStyleCnt="0"/>
      <dgm:spPr/>
    </dgm:pt>
  </dgm:ptLst>
  <dgm:cxnLst>
    <dgm:cxn modelId="{99F06418-3A0F-4AF2-A720-B2181BC3BB7C}" type="presOf" srcId="{BBB25638-3E57-432A-B5BC-410E8E68FEAF}" destId="{8DC1287D-06B0-41BB-9FD5-8CA0A12E1961}" srcOrd="0" destOrd="0" presId="urn:microsoft.com/office/officeart/2005/8/layout/hProcess11"/>
    <dgm:cxn modelId="{2AA04E22-74BD-49DC-AFAD-1ECA3D098DBE}" srcId="{917001CF-13CD-4126-8A1C-AC55A216DB1A}" destId="{D345A104-B3E7-4EFA-8C8A-0D5DAED40EAA}" srcOrd="4" destOrd="0" parTransId="{B4B94B79-0F42-4A33-9687-6A4662064F64}" sibTransId="{5EE09B6C-DA36-4383-90B3-776B5BFC8931}"/>
    <dgm:cxn modelId="{08A40061-7C1F-4E9D-8C9D-148302946EEB}" srcId="{917001CF-13CD-4126-8A1C-AC55A216DB1A}" destId="{B31D3650-F4B5-4391-B42C-B7A0BF7EB0AA}" srcOrd="1" destOrd="0" parTransId="{959FA35E-57D0-4522-86E6-CECD33705E55}" sibTransId="{88BE8884-A86A-45B9-84E3-C8615A2FBD08}"/>
    <dgm:cxn modelId="{BDAB178E-C82D-42A9-9A6F-865F24003E04}" type="presOf" srcId="{917001CF-13CD-4126-8A1C-AC55A216DB1A}" destId="{EE28A8B5-28F4-460E-8361-8AFDDFAC8322}" srcOrd="0" destOrd="0" presId="urn:microsoft.com/office/officeart/2005/8/layout/hProcess11"/>
    <dgm:cxn modelId="{1DA4FAAB-E721-4D41-8D0D-35BBD5CFD329}" srcId="{917001CF-13CD-4126-8A1C-AC55A216DB1A}" destId="{2DB178E7-16F6-49E9-ACB3-C6E4C59C8541}" srcOrd="2" destOrd="0" parTransId="{C2E9229F-EA28-43F6-A1E8-C88B4CA80708}" sibTransId="{D5D2D694-18DD-4242-A8FC-7715EC971F29}"/>
    <dgm:cxn modelId="{16420BB0-22D2-4F74-85C8-1FD5F015862A}" type="presOf" srcId="{D345A104-B3E7-4EFA-8C8A-0D5DAED40EAA}" destId="{EA9FACA4-6249-4DB0-90D3-EB87F5CF63BB}" srcOrd="0" destOrd="0" presId="urn:microsoft.com/office/officeart/2005/8/layout/hProcess11"/>
    <dgm:cxn modelId="{D49E84BB-7698-4C71-B446-45D2F73ED526}" type="presOf" srcId="{2DB178E7-16F6-49E9-ACB3-C6E4C59C8541}" destId="{8B7BB063-6CF8-4C64-A01C-FB3667E4E914}" srcOrd="0" destOrd="0" presId="urn:microsoft.com/office/officeart/2005/8/layout/hProcess11"/>
    <dgm:cxn modelId="{7A3AABD5-A371-4892-B81B-EDF9C6D9960E}" srcId="{917001CF-13CD-4126-8A1C-AC55A216DB1A}" destId="{BBB25638-3E57-432A-B5BC-410E8E68FEAF}" srcOrd="3" destOrd="0" parTransId="{D1D69EFC-9737-4A53-BDD6-513FC4CD2576}" sibTransId="{9B584619-65CE-458A-8AEC-1A06B61B006C}"/>
    <dgm:cxn modelId="{F6871DDF-08E9-4AAB-9FD7-2ACB7182BEB0}" type="presOf" srcId="{B31D3650-F4B5-4391-B42C-B7A0BF7EB0AA}" destId="{F792EB03-6316-4092-8AF5-0144F3B944F5}" srcOrd="0" destOrd="0" presId="urn:microsoft.com/office/officeart/2005/8/layout/hProcess11"/>
    <dgm:cxn modelId="{42F94AE6-16EA-4B5B-8A4F-CA97F8918F6B}" type="presOf" srcId="{FB4DA27C-B301-4DBF-8D98-449561B87085}" destId="{7958B0F0-5E09-4561-B169-D04B6252A035}" srcOrd="0" destOrd="0" presId="urn:microsoft.com/office/officeart/2005/8/layout/hProcess11"/>
    <dgm:cxn modelId="{D57835E7-FB2A-42E5-A5E6-5F64378E13B7}" srcId="{917001CF-13CD-4126-8A1C-AC55A216DB1A}" destId="{FB4DA27C-B301-4DBF-8D98-449561B87085}" srcOrd="0" destOrd="0" parTransId="{317785D6-2DEB-49FF-B3D7-305129AB0DF6}" sibTransId="{2BAE587E-8501-4F53-B71A-9E0958882189}"/>
    <dgm:cxn modelId="{82337B92-0A69-4E92-921D-E94A96A3FD04}" type="presParOf" srcId="{EE28A8B5-28F4-460E-8361-8AFDDFAC8322}" destId="{889C228C-4E19-40A1-BAE1-124D0AC5D4A9}" srcOrd="0" destOrd="0" presId="urn:microsoft.com/office/officeart/2005/8/layout/hProcess11"/>
    <dgm:cxn modelId="{4047D3A9-9639-4480-B9AA-4CCC56EFDC47}" type="presParOf" srcId="{EE28A8B5-28F4-460E-8361-8AFDDFAC8322}" destId="{E3DB565C-EFA9-4AFD-9C0A-98164833CE40}" srcOrd="1" destOrd="0" presId="urn:microsoft.com/office/officeart/2005/8/layout/hProcess11"/>
    <dgm:cxn modelId="{8F28D41E-4959-42DD-AD88-6E284319DA71}" type="presParOf" srcId="{E3DB565C-EFA9-4AFD-9C0A-98164833CE40}" destId="{B17C011A-3FE4-4DE4-B6CF-F28DF549212A}" srcOrd="0" destOrd="0" presId="urn:microsoft.com/office/officeart/2005/8/layout/hProcess11"/>
    <dgm:cxn modelId="{1ED366EB-1F4C-4A6F-A3A7-2A4F6143FADA}" type="presParOf" srcId="{B17C011A-3FE4-4DE4-B6CF-F28DF549212A}" destId="{7958B0F0-5E09-4561-B169-D04B6252A035}" srcOrd="0" destOrd="0" presId="urn:microsoft.com/office/officeart/2005/8/layout/hProcess11"/>
    <dgm:cxn modelId="{8FE7127A-9A59-4D8E-816D-4B0ABA8030EB}" type="presParOf" srcId="{B17C011A-3FE4-4DE4-B6CF-F28DF549212A}" destId="{00BB798E-83C5-4DAA-8B88-5ADE60BFEA5C}" srcOrd="1" destOrd="0" presId="urn:microsoft.com/office/officeart/2005/8/layout/hProcess11"/>
    <dgm:cxn modelId="{21E5011B-FEC1-4593-97E9-DE3AD77FE712}" type="presParOf" srcId="{B17C011A-3FE4-4DE4-B6CF-F28DF549212A}" destId="{033F28DE-0BF8-4939-BACD-CB9D7C2268B6}" srcOrd="2" destOrd="0" presId="urn:microsoft.com/office/officeart/2005/8/layout/hProcess11"/>
    <dgm:cxn modelId="{FCFE5E78-C060-4E04-8F40-383701D11B4D}" type="presParOf" srcId="{E3DB565C-EFA9-4AFD-9C0A-98164833CE40}" destId="{86E460AE-01C5-4199-ACA9-74BF237CD69B}" srcOrd="1" destOrd="0" presId="urn:microsoft.com/office/officeart/2005/8/layout/hProcess11"/>
    <dgm:cxn modelId="{F86DA7B3-61DA-4D49-8397-2E37F2C20C72}" type="presParOf" srcId="{E3DB565C-EFA9-4AFD-9C0A-98164833CE40}" destId="{96505286-E754-4720-92A3-0685DF192EF9}" srcOrd="2" destOrd="0" presId="urn:microsoft.com/office/officeart/2005/8/layout/hProcess11"/>
    <dgm:cxn modelId="{73501D41-A7F9-42F1-ACB9-7B1278B61111}" type="presParOf" srcId="{96505286-E754-4720-92A3-0685DF192EF9}" destId="{F792EB03-6316-4092-8AF5-0144F3B944F5}" srcOrd="0" destOrd="0" presId="urn:microsoft.com/office/officeart/2005/8/layout/hProcess11"/>
    <dgm:cxn modelId="{7DEBF947-430B-4410-B8B2-68335679F286}" type="presParOf" srcId="{96505286-E754-4720-92A3-0685DF192EF9}" destId="{AE54075F-3094-4214-BEE8-993C6F5F741B}" srcOrd="1" destOrd="0" presId="urn:microsoft.com/office/officeart/2005/8/layout/hProcess11"/>
    <dgm:cxn modelId="{93A0893B-DA29-4F59-A5A5-2E28B72A8E19}" type="presParOf" srcId="{96505286-E754-4720-92A3-0685DF192EF9}" destId="{3D75244E-993C-4C1A-8BCB-DBAC2120B4AE}" srcOrd="2" destOrd="0" presId="urn:microsoft.com/office/officeart/2005/8/layout/hProcess11"/>
    <dgm:cxn modelId="{FAB53F7D-3CE6-4231-A795-A666368987E3}" type="presParOf" srcId="{E3DB565C-EFA9-4AFD-9C0A-98164833CE40}" destId="{A024D357-9257-4D2B-B4F2-AD95A0FF7353}" srcOrd="3" destOrd="0" presId="urn:microsoft.com/office/officeart/2005/8/layout/hProcess11"/>
    <dgm:cxn modelId="{B44BEE65-2132-4517-A1DD-39BB035BBE17}" type="presParOf" srcId="{E3DB565C-EFA9-4AFD-9C0A-98164833CE40}" destId="{F440E97D-A2DB-415D-9800-2345F7559BC8}" srcOrd="4" destOrd="0" presId="urn:microsoft.com/office/officeart/2005/8/layout/hProcess11"/>
    <dgm:cxn modelId="{51FC6C30-F316-4D16-BAD1-C2D70B633A0B}" type="presParOf" srcId="{F440E97D-A2DB-415D-9800-2345F7559BC8}" destId="{8B7BB063-6CF8-4C64-A01C-FB3667E4E914}" srcOrd="0" destOrd="0" presId="urn:microsoft.com/office/officeart/2005/8/layout/hProcess11"/>
    <dgm:cxn modelId="{2B4A0FF2-A280-4962-A385-3F56B71B97AE}" type="presParOf" srcId="{F440E97D-A2DB-415D-9800-2345F7559BC8}" destId="{DB28333C-8211-4862-A17B-E1090D6C9ED9}" srcOrd="1" destOrd="0" presId="urn:microsoft.com/office/officeart/2005/8/layout/hProcess11"/>
    <dgm:cxn modelId="{BA4E57CF-B695-4028-8032-74FF0B8F5058}" type="presParOf" srcId="{F440E97D-A2DB-415D-9800-2345F7559BC8}" destId="{A0F5EF3B-1F69-42A9-B2B5-CCDC7978EDCB}" srcOrd="2" destOrd="0" presId="urn:microsoft.com/office/officeart/2005/8/layout/hProcess11"/>
    <dgm:cxn modelId="{E1071453-2941-41A4-8391-27C91F134040}" type="presParOf" srcId="{E3DB565C-EFA9-4AFD-9C0A-98164833CE40}" destId="{88543DED-FFB2-4B99-9D0E-F7B4BA40E13C}" srcOrd="5" destOrd="0" presId="urn:microsoft.com/office/officeart/2005/8/layout/hProcess11"/>
    <dgm:cxn modelId="{10234998-0DA9-4DC5-BF23-D9753231BC6B}" type="presParOf" srcId="{E3DB565C-EFA9-4AFD-9C0A-98164833CE40}" destId="{534DD723-60FC-415A-91B5-A73FD7ACB3D1}" srcOrd="6" destOrd="0" presId="urn:microsoft.com/office/officeart/2005/8/layout/hProcess11"/>
    <dgm:cxn modelId="{9EB20254-06EA-4F13-8981-F8A5DC42F397}" type="presParOf" srcId="{534DD723-60FC-415A-91B5-A73FD7ACB3D1}" destId="{8DC1287D-06B0-41BB-9FD5-8CA0A12E1961}" srcOrd="0" destOrd="0" presId="urn:microsoft.com/office/officeart/2005/8/layout/hProcess11"/>
    <dgm:cxn modelId="{CA161A4D-ECF4-43E0-881B-CDB1863B4CC5}" type="presParOf" srcId="{534DD723-60FC-415A-91B5-A73FD7ACB3D1}" destId="{8786CC86-D714-402F-9E3A-1603555606C1}" srcOrd="1" destOrd="0" presId="urn:microsoft.com/office/officeart/2005/8/layout/hProcess11"/>
    <dgm:cxn modelId="{758A5DE5-EFFE-4799-B404-7323F24353BB}" type="presParOf" srcId="{534DD723-60FC-415A-91B5-A73FD7ACB3D1}" destId="{7EC583F3-3579-4761-9975-14B289A92C25}" srcOrd="2" destOrd="0" presId="urn:microsoft.com/office/officeart/2005/8/layout/hProcess11"/>
    <dgm:cxn modelId="{A5FC543E-B00B-4142-8BE5-6533CAA0B6A7}" type="presParOf" srcId="{E3DB565C-EFA9-4AFD-9C0A-98164833CE40}" destId="{159274D6-1051-4146-8228-4AEC214F40B6}" srcOrd="7" destOrd="0" presId="urn:microsoft.com/office/officeart/2005/8/layout/hProcess11"/>
    <dgm:cxn modelId="{8C8EBAC6-C320-4877-8230-0C635A2487EF}" type="presParOf" srcId="{E3DB565C-EFA9-4AFD-9C0A-98164833CE40}" destId="{8C31E5BD-3388-4556-A2E9-D5AB7B2661E7}" srcOrd="8" destOrd="0" presId="urn:microsoft.com/office/officeart/2005/8/layout/hProcess11"/>
    <dgm:cxn modelId="{C5CA458D-8ADD-44E4-810D-15C924B2D67E}" type="presParOf" srcId="{8C31E5BD-3388-4556-A2E9-D5AB7B2661E7}" destId="{EA9FACA4-6249-4DB0-90D3-EB87F5CF63BB}" srcOrd="0" destOrd="0" presId="urn:microsoft.com/office/officeart/2005/8/layout/hProcess11"/>
    <dgm:cxn modelId="{4795F898-3DB3-4CC1-A343-81BC53945D8F}" type="presParOf" srcId="{8C31E5BD-3388-4556-A2E9-D5AB7B2661E7}" destId="{ACCE3A2C-7C9E-4FB9-A104-FE5710FA2395}" srcOrd="1" destOrd="0" presId="urn:microsoft.com/office/officeart/2005/8/layout/hProcess11"/>
    <dgm:cxn modelId="{55CC5A73-5C9D-4A45-A734-C1E0D6C31B48}" type="presParOf" srcId="{8C31E5BD-3388-4556-A2E9-D5AB7B2661E7}" destId="{678A6BA3-8218-4BB4-BA62-BC99D5176B1A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7001CF-13CD-4126-8A1C-AC55A216DB1A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FB4DA27C-B301-4DBF-8D98-449561B87085}">
      <dgm:prSet phldrT="[Text]" custT="1"/>
      <dgm:spPr/>
      <dgm:t>
        <a:bodyPr/>
        <a:lstStyle/>
        <a:p>
          <a:r>
            <a:rPr lang="en-US" sz="2400" dirty="0"/>
            <a:t>VMs</a:t>
          </a:r>
          <a:endParaRPr lang="de-DE" sz="2400" dirty="0"/>
        </a:p>
      </dgm:t>
    </dgm:pt>
    <dgm:pt modelId="{317785D6-2DEB-49FF-B3D7-305129AB0DF6}" type="parTrans" cxnId="{D57835E7-FB2A-42E5-A5E6-5F64378E13B7}">
      <dgm:prSet/>
      <dgm:spPr/>
      <dgm:t>
        <a:bodyPr/>
        <a:lstStyle/>
        <a:p>
          <a:endParaRPr lang="de-DE"/>
        </a:p>
      </dgm:t>
    </dgm:pt>
    <dgm:pt modelId="{2BAE587E-8501-4F53-B71A-9E0958882189}" type="sibTrans" cxnId="{D57835E7-FB2A-42E5-A5E6-5F64378E13B7}">
      <dgm:prSet/>
      <dgm:spPr/>
      <dgm:t>
        <a:bodyPr/>
        <a:lstStyle/>
        <a:p>
          <a:endParaRPr lang="de-DE"/>
        </a:p>
      </dgm:t>
    </dgm:pt>
    <dgm:pt modelId="{B31D3650-F4B5-4391-B42C-B7A0BF7EB0AA}">
      <dgm:prSet phldrT="[Text]" custT="1"/>
      <dgm:spPr/>
      <dgm:t>
        <a:bodyPr/>
        <a:lstStyle/>
        <a:p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Containers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gm:t>
    </dgm:pt>
    <dgm:pt modelId="{959FA35E-57D0-4522-86E6-CECD33705E55}" type="parTrans" cxnId="{08A40061-7C1F-4E9D-8C9D-148302946EEB}">
      <dgm:prSet/>
      <dgm:spPr/>
      <dgm:t>
        <a:bodyPr/>
        <a:lstStyle/>
        <a:p>
          <a:endParaRPr lang="de-DE"/>
        </a:p>
      </dgm:t>
    </dgm:pt>
    <dgm:pt modelId="{88BE8884-A86A-45B9-84E3-C8615A2FBD08}" type="sibTrans" cxnId="{08A40061-7C1F-4E9D-8C9D-148302946EEB}">
      <dgm:prSet/>
      <dgm:spPr/>
      <dgm:t>
        <a:bodyPr/>
        <a:lstStyle/>
        <a:p>
          <a:endParaRPr lang="de-DE"/>
        </a:p>
      </dgm:t>
    </dgm:pt>
    <dgm:pt modelId="{2DB178E7-16F6-49E9-ACB3-C6E4C59C8541}">
      <dgm:prSet phldrT="[Text]" custT="1"/>
      <dgm:spPr/>
      <dgm:t>
        <a:bodyPr/>
        <a:lstStyle/>
        <a:p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Orchestrators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gm:t>
    </dgm:pt>
    <dgm:pt modelId="{C2E9229F-EA28-43F6-A1E8-C88B4CA80708}" type="parTrans" cxnId="{1DA4FAAB-E721-4D41-8D0D-35BBD5CFD329}">
      <dgm:prSet/>
      <dgm:spPr/>
      <dgm:t>
        <a:bodyPr/>
        <a:lstStyle/>
        <a:p>
          <a:endParaRPr lang="de-DE"/>
        </a:p>
      </dgm:t>
    </dgm:pt>
    <dgm:pt modelId="{D5D2D694-18DD-4242-A8FC-7715EC971F29}" type="sibTrans" cxnId="{1DA4FAAB-E721-4D41-8D0D-35BBD5CFD329}">
      <dgm:prSet/>
      <dgm:spPr/>
      <dgm:t>
        <a:bodyPr/>
        <a:lstStyle/>
        <a:p>
          <a:endParaRPr lang="de-DE"/>
        </a:p>
      </dgm:t>
    </dgm:pt>
    <dgm:pt modelId="{BBB25638-3E57-432A-B5BC-410E8E68FEAF}">
      <dgm:prSet phldrT="[Text]" custT="1"/>
      <dgm:spPr/>
      <dgm:t>
        <a:bodyPr/>
        <a:lstStyle/>
        <a:p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PaaS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gm:t>
    </dgm:pt>
    <dgm:pt modelId="{D1D69EFC-9737-4A53-BDD6-513FC4CD2576}" type="parTrans" cxnId="{7A3AABD5-A371-4892-B81B-EDF9C6D9960E}">
      <dgm:prSet/>
      <dgm:spPr/>
      <dgm:t>
        <a:bodyPr/>
        <a:lstStyle/>
        <a:p>
          <a:endParaRPr lang="de-DE"/>
        </a:p>
      </dgm:t>
    </dgm:pt>
    <dgm:pt modelId="{9B584619-65CE-458A-8AEC-1A06B61B006C}" type="sibTrans" cxnId="{7A3AABD5-A371-4892-B81B-EDF9C6D9960E}">
      <dgm:prSet/>
      <dgm:spPr/>
      <dgm:t>
        <a:bodyPr/>
        <a:lstStyle/>
        <a:p>
          <a:endParaRPr lang="de-DE"/>
        </a:p>
      </dgm:t>
    </dgm:pt>
    <dgm:pt modelId="{D345A104-B3E7-4EFA-8C8A-0D5DAED40EAA}">
      <dgm:prSet phldrT="[Text]" custT="1"/>
      <dgm:spPr/>
      <dgm:t>
        <a:bodyPr/>
        <a:lstStyle/>
        <a:p>
          <a:r>
            <a:rPr lang="en-US" sz="2400" kern="120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Serverless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gm:t>
    </dgm:pt>
    <dgm:pt modelId="{B4B94B79-0F42-4A33-9687-6A4662064F64}" type="parTrans" cxnId="{2AA04E22-74BD-49DC-AFAD-1ECA3D098DBE}">
      <dgm:prSet/>
      <dgm:spPr/>
      <dgm:t>
        <a:bodyPr/>
        <a:lstStyle/>
        <a:p>
          <a:endParaRPr lang="de-DE"/>
        </a:p>
      </dgm:t>
    </dgm:pt>
    <dgm:pt modelId="{5EE09B6C-DA36-4383-90B3-776B5BFC8931}" type="sibTrans" cxnId="{2AA04E22-74BD-49DC-AFAD-1ECA3D098DBE}">
      <dgm:prSet/>
      <dgm:spPr/>
      <dgm:t>
        <a:bodyPr/>
        <a:lstStyle/>
        <a:p>
          <a:endParaRPr lang="de-DE"/>
        </a:p>
      </dgm:t>
    </dgm:pt>
    <dgm:pt modelId="{EE28A8B5-28F4-460E-8361-8AFDDFAC8322}" type="pres">
      <dgm:prSet presAssocID="{917001CF-13CD-4126-8A1C-AC55A216DB1A}" presName="Name0" presStyleCnt="0">
        <dgm:presLayoutVars>
          <dgm:dir/>
          <dgm:resizeHandles val="exact"/>
        </dgm:presLayoutVars>
      </dgm:prSet>
      <dgm:spPr/>
    </dgm:pt>
    <dgm:pt modelId="{889C228C-4E19-40A1-BAE1-124D0AC5D4A9}" type="pres">
      <dgm:prSet presAssocID="{917001CF-13CD-4126-8A1C-AC55A216DB1A}" presName="arrow" presStyleLbl="bgShp" presStyleIdx="0" presStyleCnt="1" custLinFactNeighborX="0" custLinFactNeighborY="0"/>
      <dgm:spPr>
        <a:noFill/>
        <a:ln>
          <a:solidFill>
            <a:schemeClr val="accent1"/>
          </a:solidFill>
        </a:ln>
      </dgm:spPr>
    </dgm:pt>
    <dgm:pt modelId="{E3DB565C-EFA9-4AFD-9C0A-98164833CE40}" type="pres">
      <dgm:prSet presAssocID="{917001CF-13CD-4126-8A1C-AC55A216DB1A}" presName="points" presStyleCnt="0"/>
      <dgm:spPr/>
    </dgm:pt>
    <dgm:pt modelId="{B17C011A-3FE4-4DE4-B6CF-F28DF549212A}" type="pres">
      <dgm:prSet presAssocID="{FB4DA27C-B301-4DBF-8D98-449561B87085}" presName="compositeA" presStyleCnt="0"/>
      <dgm:spPr/>
    </dgm:pt>
    <dgm:pt modelId="{7958B0F0-5E09-4561-B169-D04B6252A035}" type="pres">
      <dgm:prSet presAssocID="{FB4DA27C-B301-4DBF-8D98-449561B87085}" presName="textA" presStyleLbl="revTx" presStyleIdx="0" presStyleCnt="5">
        <dgm:presLayoutVars>
          <dgm:bulletEnabled val="1"/>
        </dgm:presLayoutVars>
      </dgm:prSet>
      <dgm:spPr/>
    </dgm:pt>
    <dgm:pt modelId="{00BB798E-83C5-4DAA-8B88-5ADE60BFEA5C}" type="pres">
      <dgm:prSet presAssocID="{FB4DA27C-B301-4DBF-8D98-449561B87085}" presName="circleA" presStyleLbl="node1" presStyleIdx="0" presStyleCnt="5"/>
      <dgm:spPr>
        <a:solidFill>
          <a:srgbClr val="00BCF2"/>
        </a:solidFill>
      </dgm:spPr>
    </dgm:pt>
    <dgm:pt modelId="{033F28DE-0BF8-4939-BACD-CB9D7C2268B6}" type="pres">
      <dgm:prSet presAssocID="{FB4DA27C-B301-4DBF-8D98-449561B87085}" presName="spaceA" presStyleCnt="0"/>
      <dgm:spPr/>
    </dgm:pt>
    <dgm:pt modelId="{86E460AE-01C5-4199-ACA9-74BF237CD69B}" type="pres">
      <dgm:prSet presAssocID="{2BAE587E-8501-4F53-B71A-9E0958882189}" presName="space" presStyleCnt="0"/>
      <dgm:spPr/>
    </dgm:pt>
    <dgm:pt modelId="{96505286-E754-4720-92A3-0685DF192EF9}" type="pres">
      <dgm:prSet presAssocID="{B31D3650-F4B5-4391-B42C-B7A0BF7EB0AA}" presName="compositeB" presStyleCnt="0"/>
      <dgm:spPr/>
    </dgm:pt>
    <dgm:pt modelId="{F792EB03-6316-4092-8AF5-0144F3B944F5}" type="pres">
      <dgm:prSet presAssocID="{B31D3650-F4B5-4391-B42C-B7A0BF7EB0AA}" presName="textB" presStyleLbl="revTx" presStyleIdx="1" presStyleCnt="5" custScaleX="170392" custLinFactNeighborX="27684" custLinFactNeighborY="1647">
        <dgm:presLayoutVars>
          <dgm:bulletEnabled val="1"/>
        </dgm:presLayoutVars>
      </dgm:prSet>
      <dgm:spPr/>
    </dgm:pt>
    <dgm:pt modelId="{AE54075F-3094-4214-BEE8-993C6F5F741B}" type="pres">
      <dgm:prSet presAssocID="{B31D3650-F4B5-4391-B42C-B7A0BF7EB0AA}" presName="circleB" presStyleLbl="node1" presStyleIdx="1" presStyleCnt="5" custLinFactNeighborX="62677" custLinFactNeighborY="2538"/>
      <dgm:spPr>
        <a:solidFill>
          <a:srgbClr val="00BCF2"/>
        </a:solidFill>
      </dgm:spPr>
    </dgm:pt>
    <dgm:pt modelId="{3D75244E-993C-4C1A-8BCB-DBAC2120B4AE}" type="pres">
      <dgm:prSet presAssocID="{B31D3650-F4B5-4391-B42C-B7A0BF7EB0AA}" presName="spaceB" presStyleCnt="0"/>
      <dgm:spPr/>
    </dgm:pt>
    <dgm:pt modelId="{A024D357-9257-4D2B-B4F2-AD95A0FF7353}" type="pres">
      <dgm:prSet presAssocID="{88BE8884-A86A-45B9-84E3-C8615A2FBD08}" presName="space" presStyleCnt="0"/>
      <dgm:spPr/>
    </dgm:pt>
    <dgm:pt modelId="{F440E97D-A2DB-415D-9800-2345F7559BC8}" type="pres">
      <dgm:prSet presAssocID="{2DB178E7-16F6-49E9-ACB3-C6E4C59C8541}" presName="compositeA" presStyleCnt="0"/>
      <dgm:spPr/>
    </dgm:pt>
    <dgm:pt modelId="{8B7BB063-6CF8-4C64-A01C-FB3667E4E914}" type="pres">
      <dgm:prSet presAssocID="{2DB178E7-16F6-49E9-ACB3-C6E4C59C8541}" presName="textA" presStyleLbl="revTx" presStyleIdx="2" presStyleCnt="5" custScaleX="223795">
        <dgm:presLayoutVars>
          <dgm:bulletEnabled val="1"/>
        </dgm:presLayoutVars>
      </dgm:prSet>
      <dgm:spPr/>
    </dgm:pt>
    <dgm:pt modelId="{DB28333C-8211-4862-A17B-E1090D6C9ED9}" type="pres">
      <dgm:prSet presAssocID="{2DB178E7-16F6-49E9-ACB3-C6E4C59C8541}" presName="circleA" presStyleLbl="node1" presStyleIdx="2" presStyleCnt="5" custLinFactNeighborX="-4982" custLinFactNeighborY="4940"/>
      <dgm:spPr>
        <a:solidFill>
          <a:srgbClr val="00BCF2"/>
        </a:solidFill>
      </dgm:spPr>
    </dgm:pt>
    <dgm:pt modelId="{A0F5EF3B-1F69-42A9-B2B5-CCDC7978EDCB}" type="pres">
      <dgm:prSet presAssocID="{2DB178E7-16F6-49E9-ACB3-C6E4C59C8541}" presName="spaceA" presStyleCnt="0"/>
      <dgm:spPr/>
    </dgm:pt>
    <dgm:pt modelId="{88543DED-FFB2-4B99-9D0E-F7B4BA40E13C}" type="pres">
      <dgm:prSet presAssocID="{D5D2D694-18DD-4242-A8FC-7715EC971F29}" presName="space" presStyleCnt="0"/>
      <dgm:spPr/>
    </dgm:pt>
    <dgm:pt modelId="{534DD723-60FC-415A-91B5-A73FD7ACB3D1}" type="pres">
      <dgm:prSet presAssocID="{BBB25638-3E57-432A-B5BC-410E8E68FEAF}" presName="compositeB" presStyleCnt="0"/>
      <dgm:spPr/>
    </dgm:pt>
    <dgm:pt modelId="{8DC1287D-06B0-41BB-9FD5-8CA0A12E1961}" type="pres">
      <dgm:prSet presAssocID="{BBB25638-3E57-432A-B5BC-410E8E68FEAF}" presName="textB" presStyleLbl="revTx" presStyleIdx="3" presStyleCnt="5" custLinFactNeighborX="-15484" custLinFactNeighborY="-1800">
        <dgm:presLayoutVars>
          <dgm:bulletEnabled val="1"/>
        </dgm:presLayoutVars>
      </dgm:prSet>
      <dgm:spPr/>
    </dgm:pt>
    <dgm:pt modelId="{8786CC86-D714-402F-9E3A-1603555606C1}" type="pres">
      <dgm:prSet presAssocID="{BBB25638-3E57-432A-B5BC-410E8E68FEAF}" presName="circleB" presStyleLbl="node1" presStyleIdx="3" presStyleCnt="5" custLinFactNeighborX="-37390" custLinFactNeighborY="4940"/>
      <dgm:spPr>
        <a:solidFill>
          <a:srgbClr val="00BCF2"/>
        </a:solidFill>
      </dgm:spPr>
    </dgm:pt>
    <dgm:pt modelId="{7EC583F3-3579-4761-9975-14B289A92C25}" type="pres">
      <dgm:prSet presAssocID="{BBB25638-3E57-432A-B5BC-410E8E68FEAF}" presName="spaceB" presStyleCnt="0"/>
      <dgm:spPr/>
    </dgm:pt>
    <dgm:pt modelId="{159274D6-1051-4146-8228-4AEC214F40B6}" type="pres">
      <dgm:prSet presAssocID="{9B584619-65CE-458A-8AEC-1A06B61B006C}" presName="space" presStyleCnt="0"/>
      <dgm:spPr/>
    </dgm:pt>
    <dgm:pt modelId="{8C31E5BD-3388-4556-A2E9-D5AB7B2661E7}" type="pres">
      <dgm:prSet presAssocID="{D345A104-B3E7-4EFA-8C8A-0D5DAED40EAA}" presName="compositeA" presStyleCnt="0"/>
      <dgm:spPr/>
    </dgm:pt>
    <dgm:pt modelId="{EA9FACA4-6249-4DB0-90D3-EB87F5CF63BB}" type="pres">
      <dgm:prSet presAssocID="{D345A104-B3E7-4EFA-8C8A-0D5DAED40EAA}" presName="textA" presStyleLbl="revTx" presStyleIdx="4" presStyleCnt="5" custScaleX="164338">
        <dgm:presLayoutVars>
          <dgm:bulletEnabled val="1"/>
        </dgm:presLayoutVars>
      </dgm:prSet>
      <dgm:spPr/>
    </dgm:pt>
    <dgm:pt modelId="{ACCE3A2C-7C9E-4FB9-A104-FE5710FA2395}" type="pres">
      <dgm:prSet presAssocID="{D345A104-B3E7-4EFA-8C8A-0D5DAED40EAA}" presName="circleA" presStyleLbl="node1" presStyleIdx="4" presStyleCnt="5" custLinFactNeighborX="37357" custLinFactNeighborY="4940"/>
      <dgm:spPr>
        <a:solidFill>
          <a:srgbClr val="00BCF2"/>
        </a:solidFill>
      </dgm:spPr>
    </dgm:pt>
    <dgm:pt modelId="{678A6BA3-8218-4BB4-BA62-BC99D5176B1A}" type="pres">
      <dgm:prSet presAssocID="{D345A104-B3E7-4EFA-8C8A-0D5DAED40EAA}" presName="spaceA" presStyleCnt="0"/>
      <dgm:spPr/>
    </dgm:pt>
  </dgm:ptLst>
  <dgm:cxnLst>
    <dgm:cxn modelId="{99F06418-3A0F-4AF2-A720-B2181BC3BB7C}" type="presOf" srcId="{BBB25638-3E57-432A-B5BC-410E8E68FEAF}" destId="{8DC1287D-06B0-41BB-9FD5-8CA0A12E1961}" srcOrd="0" destOrd="0" presId="urn:microsoft.com/office/officeart/2005/8/layout/hProcess11"/>
    <dgm:cxn modelId="{2AA04E22-74BD-49DC-AFAD-1ECA3D098DBE}" srcId="{917001CF-13CD-4126-8A1C-AC55A216DB1A}" destId="{D345A104-B3E7-4EFA-8C8A-0D5DAED40EAA}" srcOrd="4" destOrd="0" parTransId="{B4B94B79-0F42-4A33-9687-6A4662064F64}" sibTransId="{5EE09B6C-DA36-4383-90B3-776B5BFC8931}"/>
    <dgm:cxn modelId="{08A40061-7C1F-4E9D-8C9D-148302946EEB}" srcId="{917001CF-13CD-4126-8A1C-AC55A216DB1A}" destId="{B31D3650-F4B5-4391-B42C-B7A0BF7EB0AA}" srcOrd="1" destOrd="0" parTransId="{959FA35E-57D0-4522-86E6-CECD33705E55}" sibTransId="{88BE8884-A86A-45B9-84E3-C8615A2FBD08}"/>
    <dgm:cxn modelId="{BDAB178E-C82D-42A9-9A6F-865F24003E04}" type="presOf" srcId="{917001CF-13CD-4126-8A1C-AC55A216DB1A}" destId="{EE28A8B5-28F4-460E-8361-8AFDDFAC8322}" srcOrd="0" destOrd="0" presId="urn:microsoft.com/office/officeart/2005/8/layout/hProcess11"/>
    <dgm:cxn modelId="{1DA4FAAB-E721-4D41-8D0D-35BBD5CFD329}" srcId="{917001CF-13CD-4126-8A1C-AC55A216DB1A}" destId="{2DB178E7-16F6-49E9-ACB3-C6E4C59C8541}" srcOrd="2" destOrd="0" parTransId="{C2E9229F-EA28-43F6-A1E8-C88B4CA80708}" sibTransId="{D5D2D694-18DD-4242-A8FC-7715EC971F29}"/>
    <dgm:cxn modelId="{16420BB0-22D2-4F74-85C8-1FD5F015862A}" type="presOf" srcId="{D345A104-B3E7-4EFA-8C8A-0D5DAED40EAA}" destId="{EA9FACA4-6249-4DB0-90D3-EB87F5CF63BB}" srcOrd="0" destOrd="0" presId="urn:microsoft.com/office/officeart/2005/8/layout/hProcess11"/>
    <dgm:cxn modelId="{D49E84BB-7698-4C71-B446-45D2F73ED526}" type="presOf" srcId="{2DB178E7-16F6-49E9-ACB3-C6E4C59C8541}" destId="{8B7BB063-6CF8-4C64-A01C-FB3667E4E914}" srcOrd="0" destOrd="0" presId="urn:microsoft.com/office/officeart/2005/8/layout/hProcess11"/>
    <dgm:cxn modelId="{7A3AABD5-A371-4892-B81B-EDF9C6D9960E}" srcId="{917001CF-13CD-4126-8A1C-AC55A216DB1A}" destId="{BBB25638-3E57-432A-B5BC-410E8E68FEAF}" srcOrd="3" destOrd="0" parTransId="{D1D69EFC-9737-4A53-BDD6-513FC4CD2576}" sibTransId="{9B584619-65CE-458A-8AEC-1A06B61B006C}"/>
    <dgm:cxn modelId="{F6871DDF-08E9-4AAB-9FD7-2ACB7182BEB0}" type="presOf" srcId="{B31D3650-F4B5-4391-B42C-B7A0BF7EB0AA}" destId="{F792EB03-6316-4092-8AF5-0144F3B944F5}" srcOrd="0" destOrd="0" presId="urn:microsoft.com/office/officeart/2005/8/layout/hProcess11"/>
    <dgm:cxn modelId="{42F94AE6-16EA-4B5B-8A4F-CA97F8918F6B}" type="presOf" srcId="{FB4DA27C-B301-4DBF-8D98-449561B87085}" destId="{7958B0F0-5E09-4561-B169-D04B6252A035}" srcOrd="0" destOrd="0" presId="urn:microsoft.com/office/officeart/2005/8/layout/hProcess11"/>
    <dgm:cxn modelId="{D57835E7-FB2A-42E5-A5E6-5F64378E13B7}" srcId="{917001CF-13CD-4126-8A1C-AC55A216DB1A}" destId="{FB4DA27C-B301-4DBF-8D98-449561B87085}" srcOrd="0" destOrd="0" parTransId="{317785D6-2DEB-49FF-B3D7-305129AB0DF6}" sibTransId="{2BAE587E-8501-4F53-B71A-9E0958882189}"/>
    <dgm:cxn modelId="{82337B92-0A69-4E92-921D-E94A96A3FD04}" type="presParOf" srcId="{EE28A8B5-28F4-460E-8361-8AFDDFAC8322}" destId="{889C228C-4E19-40A1-BAE1-124D0AC5D4A9}" srcOrd="0" destOrd="0" presId="urn:microsoft.com/office/officeart/2005/8/layout/hProcess11"/>
    <dgm:cxn modelId="{4047D3A9-9639-4480-B9AA-4CCC56EFDC47}" type="presParOf" srcId="{EE28A8B5-28F4-460E-8361-8AFDDFAC8322}" destId="{E3DB565C-EFA9-4AFD-9C0A-98164833CE40}" srcOrd="1" destOrd="0" presId="urn:microsoft.com/office/officeart/2005/8/layout/hProcess11"/>
    <dgm:cxn modelId="{8F28D41E-4959-42DD-AD88-6E284319DA71}" type="presParOf" srcId="{E3DB565C-EFA9-4AFD-9C0A-98164833CE40}" destId="{B17C011A-3FE4-4DE4-B6CF-F28DF549212A}" srcOrd="0" destOrd="0" presId="urn:microsoft.com/office/officeart/2005/8/layout/hProcess11"/>
    <dgm:cxn modelId="{1ED366EB-1F4C-4A6F-A3A7-2A4F6143FADA}" type="presParOf" srcId="{B17C011A-3FE4-4DE4-B6CF-F28DF549212A}" destId="{7958B0F0-5E09-4561-B169-D04B6252A035}" srcOrd="0" destOrd="0" presId="urn:microsoft.com/office/officeart/2005/8/layout/hProcess11"/>
    <dgm:cxn modelId="{8FE7127A-9A59-4D8E-816D-4B0ABA8030EB}" type="presParOf" srcId="{B17C011A-3FE4-4DE4-B6CF-F28DF549212A}" destId="{00BB798E-83C5-4DAA-8B88-5ADE60BFEA5C}" srcOrd="1" destOrd="0" presId="urn:microsoft.com/office/officeart/2005/8/layout/hProcess11"/>
    <dgm:cxn modelId="{21E5011B-FEC1-4593-97E9-DE3AD77FE712}" type="presParOf" srcId="{B17C011A-3FE4-4DE4-B6CF-F28DF549212A}" destId="{033F28DE-0BF8-4939-BACD-CB9D7C2268B6}" srcOrd="2" destOrd="0" presId="urn:microsoft.com/office/officeart/2005/8/layout/hProcess11"/>
    <dgm:cxn modelId="{FCFE5E78-C060-4E04-8F40-383701D11B4D}" type="presParOf" srcId="{E3DB565C-EFA9-4AFD-9C0A-98164833CE40}" destId="{86E460AE-01C5-4199-ACA9-74BF237CD69B}" srcOrd="1" destOrd="0" presId="urn:microsoft.com/office/officeart/2005/8/layout/hProcess11"/>
    <dgm:cxn modelId="{F86DA7B3-61DA-4D49-8397-2E37F2C20C72}" type="presParOf" srcId="{E3DB565C-EFA9-4AFD-9C0A-98164833CE40}" destId="{96505286-E754-4720-92A3-0685DF192EF9}" srcOrd="2" destOrd="0" presId="urn:microsoft.com/office/officeart/2005/8/layout/hProcess11"/>
    <dgm:cxn modelId="{73501D41-A7F9-42F1-ACB9-7B1278B61111}" type="presParOf" srcId="{96505286-E754-4720-92A3-0685DF192EF9}" destId="{F792EB03-6316-4092-8AF5-0144F3B944F5}" srcOrd="0" destOrd="0" presId="urn:microsoft.com/office/officeart/2005/8/layout/hProcess11"/>
    <dgm:cxn modelId="{7DEBF947-430B-4410-B8B2-68335679F286}" type="presParOf" srcId="{96505286-E754-4720-92A3-0685DF192EF9}" destId="{AE54075F-3094-4214-BEE8-993C6F5F741B}" srcOrd="1" destOrd="0" presId="urn:microsoft.com/office/officeart/2005/8/layout/hProcess11"/>
    <dgm:cxn modelId="{93A0893B-DA29-4F59-A5A5-2E28B72A8E19}" type="presParOf" srcId="{96505286-E754-4720-92A3-0685DF192EF9}" destId="{3D75244E-993C-4C1A-8BCB-DBAC2120B4AE}" srcOrd="2" destOrd="0" presId="urn:microsoft.com/office/officeart/2005/8/layout/hProcess11"/>
    <dgm:cxn modelId="{FAB53F7D-3CE6-4231-A795-A666368987E3}" type="presParOf" srcId="{E3DB565C-EFA9-4AFD-9C0A-98164833CE40}" destId="{A024D357-9257-4D2B-B4F2-AD95A0FF7353}" srcOrd="3" destOrd="0" presId="urn:microsoft.com/office/officeart/2005/8/layout/hProcess11"/>
    <dgm:cxn modelId="{B44BEE65-2132-4517-A1DD-39BB035BBE17}" type="presParOf" srcId="{E3DB565C-EFA9-4AFD-9C0A-98164833CE40}" destId="{F440E97D-A2DB-415D-9800-2345F7559BC8}" srcOrd="4" destOrd="0" presId="urn:microsoft.com/office/officeart/2005/8/layout/hProcess11"/>
    <dgm:cxn modelId="{51FC6C30-F316-4D16-BAD1-C2D70B633A0B}" type="presParOf" srcId="{F440E97D-A2DB-415D-9800-2345F7559BC8}" destId="{8B7BB063-6CF8-4C64-A01C-FB3667E4E914}" srcOrd="0" destOrd="0" presId="urn:microsoft.com/office/officeart/2005/8/layout/hProcess11"/>
    <dgm:cxn modelId="{2B4A0FF2-A280-4962-A385-3F56B71B97AE}" type="presParOf" srcId="{F440E97D-A2DB-415D-9800-2345F7559BC8}" destId="{DB28333C-8211-4862-A17B-E1090D6C9ED9}" srcOrd="1" destOrd="0" presId="urn:microsoft.com/office/officeart/2005/8/layout/hProcess11"/>
    <dgm:cxn modelId="{BA4E57CF-B695-4028-8032-74FF0B8F5058}" type="presParOf" srcId="{F440E97D-A2DB-415D-9800-2345F7559BC8}" destId="{A0F5EF3B-1F69-42A9-B2B5-CCDC7978EDCB}" srcOrd="2" destOrd="0" presId="urn:microsoft.com/office/officeart/2005/8/layout/hProcess11"/>
    <dgm:cxn modelId="{E1071453-2941-41A4-8391-27C91F134040}" type="presParOf" srcId="{E3DB565C-EFA9-4AFD-9C0A-98164833CE40}" destId="{88543DED-FFB2-4B99-9D0E-F7B4BA40E13C}" srcOrd="5" destOrd="0" presId="urn:microsoft.com/office/officeart/2005/8/layout/hProcess11"/>
    <dgm:cxn modelId="{10234998-0DA9-4DC5-BF23-D9753231BC6B}" type="presParOf" srcId="{E3DB565C-EFA9-4AFD-9C0A-98164833CE40}" destId="{534DD723-60FC-415A-91B5-A73FD7ACB3D1}" srcOrd="6" destOrd="0" presId="urn:microsoft.com/office/officeart/2005/8/layout/hProcess11"/>
    <dgm:cxn modelId="{9EB20254-06EA-4F13-8981-F8A5DC42F397}" type="presParOf" srcId="{534DD723-60FC-415A-91B5-A73FD7ACB3D1}" destId="{8DC1287D-06B0-41BB-9FD5-8CA0A12E1961}" srcOrd="0" destOrd="0" presId="urn:microsoft.com/office/officeart/2005/8/layout/hProcess11"/>
    <dgm:cxn modelId="{CA161A4D-ECF4-43E0-881B-CDB1863B4CC5}" type="presParOf" srcId="{534DD723-60FC-415A-91B5-A73FD7ACB3D1}" destId="{8786CC86-D714-402F-9E3A-1603555606C1}" srcOrd="1" destOrd="0" presId="urn:microsoft.com/office/officeart/2005/8/layout/hProcess11"/>
    <dgm:cxn modelId="{758A5DE5-EFFE-4799-B404-7323F24353BB}" type="presParOf" srcId="{534DD723-60FC-415A-91B5-A73FD7ACB3D1}" destId="{7EC583F3-3579-4761-9975-14B289A92C25}" srcOrd="2" destOrd="0" presId="urn:microsoft.com/office/officeart/2005/8/layout/hProcess11"/>
    <dgm:cxn modelId="{A5FC543E-B00B-4142-8BE5-6533CAA0B6A7}" type="presParOf" srcId="{E3DB565C-EFA9-4AFD-9C0A-98164833CE40}" destId="{159274D6-1051-4146-8228-4AEC214F40B6}" srcOrd="7" destOrd="0" presId="urn:microsoft.com/office/officeart/2005/8/layout/hProcess11"/>
    <dgm:cxn modelId="{8C8EBAC6-C320-4877-8230-0C635A2487EF}" type="presParOf" srcId="{E3DB565C-EFA9-4AFD-9C0A-98164833CE40}" destId="{8C31E5BD-3388-4556-A2E9-D5AB7B2661E7}" srcOrd="8" destOrd="0" presId="urn:microsoft.com/office/officeart/2005/8/layout/hProcess11"/>
    <dgm:cxn modelId="{C5CA458D-8ADD-44E4-810D-15C924B2D67E}" type="presParOf" srcId="{8C31E5BD-3388-4556-A2E9-D5AB7B2661E7}" destId="{EA9FACA4-6249-4DB0-90D3-EB87F5CF63BB}" srcOrd="0" destOrd="0" presId="urn:microsoft.com/office/officeart/2005/8/layout/hProcess11"/>
    <dgm:cxn modelId="{4795F898-3DB3-4CC1-A343-81BC53945D8F}" type="presParOf" srcId="{8C31E5BD-3388-4556-A2E9-D5AB7B2661E7}" destId="{ACCE3A2C-7C9E-4FB9-A104-FE5710FA2395}" srcOrd="1" destOrd="0" presId="urn:microsoft.com/office/officeart/2005/8/layout/hProcess11"/>
    <dgm:cxn modelId="{55CC5A73-5C9D-4A45-A734-C1E0D6C31B48}" type="presParOf" srcId="{8C31E5BD-3388-4556-A2E9-D5AB7B2661E7}" destId="{678A6BA3-8218-4BB4-BA62-BC99D5176B1A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9C228C-4E19-40A1-BAE1-124D0AC5D4A9}">
      <dsp:nvSpPr>
        <dsp:cNvPr id="0" name=""/>
        <dsp:cNvSpPr/>
      </dsp:nvSpPr>
      <dsp:spPr>
        <a:xfrm>
          <a:off x="0" y="1658196"/>
          <a:ext cx="9555691" cy="2210928"/>
        </a:xfrm>
        <a:prstGeom prst="notchedRightArrow">
          <a:avLst/>
        </a:prstGeom>
        <a:noFill/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58B0F0-5E09-4561-B169-D04B6252A035}">
      <dsp:nvSpPr>
        <dsp:cNvPr id="0" name=""/>
        <dsp:cNvSpPr/>
      </dsp:nvSpPr>
      <dsp:spPr>
        <a:xfrm>
          <a:off x="1006" y="0"/>
          <a:ext cx="1104410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VMs</a:t>
          </a:r>
          <a:endParaRPr lang="de-DE" sz="2400" kern="1200" dirty="0"/>
        </a:p>
      </dsp:txBody>
      <dsp:txXfrm>
        <a:off x="1006" y="0"/>
        <a:ext cx="1104410" cy="2210928"/>
      </dsp:txXfrm>
    </dsp:sp>
    <dsp:sp modelId="{00BB798E-83C5-4DAA-8B88-5ADE60BFEA5C}">
      <dsp:nvSpPr>
        <dsp:cNvPr id="0" name=""/>
        <dsp:cNvSpPr/>
      </dsp:nvSpPr>
      <dsp:spPr>
        <a:xfrm>
          <a:off x="276845" y="2487294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92EB03-6316-4092-8AF5-0144F3B944F5}">
      <dsp:nvSpPr>
        <dsp:cNvPr id="0" name=""/>
        <dsp:cNvSpPr/>
      </dsp:nvSpPr>
      <dsp:spPr>
        <a:xfrm>
          <a:off x="1466381" y="3316393"/>
          <a:ext cx="1881826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Containers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sp:txBody>
      <dsp:txXfrm>
        <a:off x="1466381" y="3316393"/>
        <a:ext cx="1881826" cy="2210928"/>
      </dsp:txXfrm>
    </dsp:sp>
    <dsp:sp modelId="{AE54075F-3094-4214-BEE8-993C6F5F741B}">
      <dsp:nvSpPr>
        <dsp:cNvPr id="0" name=""/>
        <dsp:cNvSpPr/>
      </dsp:nvSpPr>
      <dsp:spPr>
        <a:xfrm>
          <a:off x="2171620" y="2501323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7BB063-6CF8-4C64-A01C-FB3667E4E914}">
      <dsp:nvSpPr>
        <dsp:cNvPr id="0" name=""/>
        <dsp:cNvSpPr/>
      </dsp:nvSpPr>
      <dsp:spPr>
        <a:xfrm>
          <a:off x="3097684" y="0"/>
          <a:ext cx="2471614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Orchestrators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sp:txBody>
      <dsp:txXfrm>
        <a:off x="3097684" y="0"/>
        <a:ext cx="2471614" cy="2210928"/>
      </dsp:txXfrm>
    </dsp:sp>
    <dsp:sp modelId="{DB28333C-8211-4862-A17B-E1090D6C9ED9}">
      <dsp:nvSpPr>
        <dsp:cNvPr id="0" name=""/>
        <dsp:cNvSpPr/>
      </dsp:nvSpPr>
      <dsp:spPr>
        <a:xfrm>
          <a:off x="4029588" y="2514599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C1287D-06B0-41BB-9FD5-8CA0A12E1961}">
      <dsp:nvSpPr>
        <dsp:cNvPr id="0" name=""/>
        <dsp:cNvSpPr/>
      </dsp:nvSpPr>
      <dsp:spPr>
        <a:xfrm>
          <a:off x="5453512" y="3276596"/>
          <a:ext cx="1104410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PaaS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sp:txBody>
      <dsp:txXfrm>
        <a:off x="5453512" y="3276596"/>
        <a:ext cx="1104410" cy="2210928"/>
      </dsp:txXfrm>
    </dsp:sp>
    <dsp:sp modelId="{8786CC86-D714-402F-9E3A-1603555606C1}">
      <dsp:nvSpPr>
        <dsp:cNvPr id="0" name=""/>
        <dsp:cNvSpPr/>
      </dsp:nvSpPr>
      <dsp:spPr>
        <a:xfrm>
          <a:off x="5693691" y="2514599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9FACA4-6249-4DB0-90D3-EB87F5CF63BB}">
      <dsp:nvSpPr>
        <dsp:cNvPr id="0" name=""/>
        <dsp:cNvSpPr/>
      </dsp:nvSpPr>
      <dsp:spPr>
        <a:xfrm>
          <a:off x="6784150" y="0"/>
          <a:ext cx="1814965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Serverless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sp:txBody>
      <dsp:txXfrm>
        <a:off x="6784150" y="0"/>
        <a:ext cx="1814965" cy="2210928"/>
      </dsp:txXfrm>
    </dsp:sp>
    <dsp:sp modelId="{ACCE3A2C-7C9E-4FB9-A104-FE5710FA2395}">
      <dsp:nvSpPr>
        <dsp:cNvPr id="0" name=""/>
        <dsp:cNvSpPr/>
      </dsp:nvSpPr>
      <dsp:spPr>
        <a:xfrm>
          <a:off x="7621750" y="2514599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9C228C-4E19-40A1-BAE1-124D0AC5D4A9}">
      <dsp:nvSpPr>
        <dsp:cNvPr id="0" name=""/>
        <dsp:cNvSpPr/>
      </dsp:nvSpPr>
      <dsp:spPr>
        <a:xfrm>
          <a:off x="0" y="1658196"/>
          <a:ext cx="9555691" cy="2210928"/>
        </a:xfrm>
        <a:prstGeom prst="notchedRightArrow">
          <a:avLst/>
        </a:prstGeom>
        <a:noFill/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58B0F0-5E09-4561-B169-D04B6252A035}">
      <dsp:nvSpPr>
        <dsp:cNvPr id="0" name=""/>
        <dsp:cNvSpPr/>
      </dsp:nvSpPr>
      <dsp:spPr>
        <a:xfrm>
          <a:off x="1006" y="0"/>
          <a:ext cx="1104410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VMs</a:t>
          </a:r>
          <a:endParaRPr lang="de-DE" sz="2400" kern="1200" dirty="0"/>
        </a:p>
      </dsp:txBody>
      <dsp:txXfrm>
        <a:off x="1006" y="0"/>
        <a:ext cx="1104410" cy="2210928"/>
      </dsp:txXfrm>
    </dsp:sp>
    <dsp:sp modelId="{00BB798E-83C5-4DAA-8B88-5ADE60BFEA5C}">
      <dsp:nvSpPr>
        <dsp:cNvPr id="0" name=""/>
        <dsp:cNvSpPr/>
      </dsp:nvSpPr>
      <dsp:spPr>
        <a:xfrm>
          <a:off x="276845" y="2487294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92EB03-6316-4092-8AF5-0144F3B944F5}">
      <dsp:nvSpPr>
        <dsp:cNvPr id="0" name=""/>
        <dsp:cNvSpPr/>
      </dsp:nvSpPr>
      <dsp:spPr>
        <a:xfrm>
          <a:off x="1466381" y="3316393"/>
          <a:ext cx="1881826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Containers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sp:txBody>
      <dsp:txXfrm>
        <a:off x="1466381" y="3316393"/>
        <a:ext cx="1881826" cy="2210928"/>
      </dsp:txXfrm>
    </dsp:sp>
    <dsp:sp modelId="{AE54075F-3094-4214-BEE8-993C6F5F741B}">
      <dsp:nvSpPr>
        <dsp:cNvPr id="0" name=""/>
        <dsp:cNvSpPr/>
      </dsp:nvSpPr>
      <dsp:spPr>
        <a:xfrm>
          <a:off x="2171620" y="2501323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7BB063-6CF8-4C64-A01C-FB3667E4E914}">
      <dsp:nvSpPr>
        <dsp:cNvPr id="0" name=""/>
        <dsp:cNvSpPr/>
      </dsp:nvSpPr>
      <dsp:spPr>
        <a:xfrm>
          <a:off x="3097684" y="0"/>
          <a:ext cx="2471614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Orchestrators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sp:txBody>
      <dsp:txXfrm>
        <a:off x="3097684" y="0"/>
        <a:ext cx="2471614" cy="2210928"/>
      </dsp:txXfrm>
    </dsp:sp>
    <dsp:sp modelId="{DB28333C-8211-4862-A17B-E1090D6C9ED9}">
      <dsp:nvSpPr>
        <dsp:cNvPr id="0" name=""/>
        <dsp:cNvSpPr/>
      </dsp:nvSpPr>
      <dsp:spPr>
        <a:xfrm>
          <a:off x="4029588" y="2514599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C1287D-06B0-41BB-9FD5-8CA0A12E1961}">
      <dsp:nvSpPr>
        <dsp:cNvPr id="0" name=""/>
        <dsp:cNvSpPr/>
      </dsp:nvSpPr>
      <dsp:spPr>
        <a:xfrm>
          <a:off x="5453512" y="3276596"/>
          <a:ext cx="1104410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PaaS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sp:txBody>
      <dsp:txXfrm>
        <a:off x="5453512" y="3276596"/>
        <a:ext cx="1104410" cy="2210928"/>
      </dsp:txXfrm>
    </dsp:sp>
    <dsp:sp modelId="{8786CC86-D714-402F-9E3A-1603555606C1}">
      <dsp:nvSpPr>
        <dsp:cNvPr id="0" name=""/>
        <dsp:cNvSpPr/>
      </dsp:nvSpPr>
      <dsp:spPr>
        <a:xfrm>
          <a:off x="5693691" y="2514599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9FACA4-6249-4DB0-90D3-EB87F5CF63BB}">
      <dsp:nvSpPr>
        <dsp:cNvPr id="0" name=""/>
        <dsp:cNvSpPr/>
      </dsp:nvSpPr>
      <dsp:spPr>
        <a:xfrm>
          <a:off x="6784150" y="0"/>
          <a:ext cx="1814965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Serverless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sp:txBody>
      <dsp:txXfrm>
        <a:off x="6784150" y="0"/>
        <a:ext cx="1814965" cy="2210928"/>
      </dsp:txXfrm>
    </dsp:sp>
    <dsp:sp modelId="{ACCE3A2C-7C9E-4FB9-A104-FE5710FA2395}">
      <dsp:nvSpPr>
        <dsp:cNvPr id="0" name=""/>
        <dsp:cNvSpPr/>
      </dsp:nvSpPr>
      <dsp:spPr>
        <a:xfrm>
          <a:off x="7621750" y="2514599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pPr/>
              <a:t>5/9/2024 12:13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pPr/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pPr/>
              <a:t>5/9/2024 12:13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9489B14-6501-4CD1-A820-B9AC2BB636AD}" type="datetime8">
              <a:rPr lang="en-US" smtClean="0"/>
              <a:pPr/>
              <a:t>5/9/2024 12:13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490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pPr/>
              <a:t>5/9/2024 12:13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733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de-DE" sz="900" b="1" dirty="0" err="1">
                <a:latin typeface="Consolas" panose="020B0609020204030204" pitchFamily="49" charset="0"/>
              </a:rPr>
              <a:t>az</a:t>
            </a:r>
            <a:r>
              <a:rPr lang="de-DE" sz="900" b="1" dirty="0">
                <a:latin typeface="Consolas" panose="020B0609020204030204" pitchFamily="49" charset="0"/>
              </a:rPr>
              <a:t> </a:t>
            </a:r>
            <a:r>
              <a:rPr lang="de-DE" sz="900" b="1" dirty="0" err="1">
                <a:latin typeface="Consolas" panose="020B0609020204030204" pitchFamily="49" charset="0"/>
              </a:rPr>
              <a:t>group</a:t>
            </a:r>
            <a:r>
              <a:rPr lang="de-DE" sz="900" b="1" dirty="0">
                <a:latin typeface="Consolas" panose="020B0609020204030204" pitchFamily="49" charset="0"/>
              </a:rPr>
              <a:t> </a:t>
            </a:r>
            <a:r>
              <a:rPr lang="de-DE" sz="900" b="1" dirty="0" err="1">
                <a:latin typeface="Consolas" panose="020B0609020204030204" pitchFamily="49" charset="0"/>
              </a:rPr>
              <a:t>create</a:t>
            </a:r>
            <a:r>
              <a:rPr lang="de-DE" sz="900" b="1" dirty="0">
                <a:latin typeface="Consolas" panose="020B0609020204030204" pitchFamily="49" charset="0"/>
              </a:rPr>
              <a:t> --name </a:t>
            </a:r>
            <a:r>
              <a:rPr lang="de-DE" sz="900" b="1" dirty="0">
                <a:solidFill>
                  <a:srgbClr val="00B050"/>
                </a:solidFill>
                <a:latin typeface="Consolas" panose="020B0609020204030204" pitchFamily="49" charset="0"/>
              </a:rPr>
              <a:t>RG-DEMO</a:t>
            </a:r>
            <a:r>
              <a:rPr lang="de-DE" sz="900" b="1" dirty="0">
                <a:latin typeface="Consolas" panose="020B0609020204030204" pitchFamily="49" charset="0"/>
              </a:rPr>
              <a:t> --location </a:t>
            </a:r>
            <a:r>
              <a:rPr lang="de-DE" sz="900" b="1" dirty="0" err="1">
                <a:latin typeface="Consolas" panose="020B0609020204030204" pitchFamily="49" charset="0"/>
              </a:rPr>
              <a:t>westeurope</a:t>
            </a:r>
            <a:endParaRPr lang="de-DE" sz="900" b="1" dirty="0">
              <a:latin typeface="Consolas" panose="020B0609020204030204" pitchFamily="49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az</a:t>
            </a:r>
            <a:r>
              <a:rPr lang="en-US" dirty="0"/>
              <a:t> container create --resource-group RG-ACI --name myservice1 --image damir.azurecr.io/dockerconsole:v2 --</a:t>
            </a:r>
            <a:r>
              <a:rPr lang="en-US" dirty="0" err="1"/>
              <a:t>ip</a:t>
            </a:r>
            <a:r>
              <a:rPr lang="en-US" dirty="0"/>
              <a:t>-address public --ports 80 --</a:t>
            </a:r>
            <a:r>
              <a:rPr lang="en-US" dirty="0" err="1"/>
              <a:t>os</a:t>
            </a:r>
            <a:r>
              <a:rPr lang="en-US" dirty="0"/>
              <a:t>-type </a:t>
            </a:r>
            <a:r>
              <a:rPr lang="en-US" dirty="0" err="1"/>
              <a:t>linux</a:t>
            </a:r>
            <a:r>
              <a:rPr lang="en-US" dirty="0"/>
              <a:t> --registry-login-server damir.azurecr.io --registry-username </a:t>
            </a:r>
            <a:r>
              <a:rPr lang="en-US" dirty="0" err="1"/>
              <a:t>damir</a:t>
            </a:r>
            <a:r>
              <a:rPr lang="en-US" dirty="0"/>
              <a:t> --registry-password </a:t>
            </a:r>
            <a:r>
              <a:rPr lang="en-US" dirty="0" err="1"/>
              <a:t>kkjOvM</a:t>
            </a:r>
            <a:r>
              <a:rPr lang="en-US" dirty="0"/>
              <a:t>=J/sEyYTBW6TFltwuV5qXkVH70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az</a:t>
            </a:r>
            <a:r>
              <a:rPr lang="en-US" dirty="0"/>
              <a:t> container create --resource-group RG-DEMO --name dockerdemo2 --image damir.azurecr.io/dockerconsole:v3 --</a:t>
            </a:r>
            <a:r>
              <a:rPr lang="en-US" dirty="0" err="1"/>
              <a:t>ip</a:t>
            </a:r>
            <a:r>
              <a:rPr lang="en-US" dirty="0"/>
              <a:t>-address public --ports 80 --</a:t>
            </a:r>
            <a:r>
              <a:rPr lang="en-US" dirty="0" err="1"/>
              <a:t>os</a:t>
            </a:r>
            <a:r>
              <a:rPr lang="en-US" dirty="0"/>
              <a:t>-type </a:t>
            </a:r>
            <a:r>
              <a:rPr lang="en-US" dirty="0" err="1"/>
              <a:t>linux</a:t>
            </a:r>
            <a:r>
              <a:rPr lang="en-US" dirty="0"/>
              <a:t> --registry-login-server damir.azurecr.io --registry-username damir --registry-password “</a:t>
            </a:r>
            <a:r>
              <a:rPr lang="en-US" dirty="0" err="1"/>
              <a:t>kkjOvM</a:t>
            </a:r>
            <a:r>
              <a:rPr lang="en-US" dirty="0"/>
              <a:t>=J/sEyYTBW6TFltwuV5qXkVH70" -e </a:t>
            </a:r>
            <a:r>
              <a:rPr lang="en-US" dirty="0" err="1"/>
              <a:t>SbConnStr</a:t>
            </a:r>
            <a:r>
              <a:rPr lang="en-US" dirty="0"/>
              <a:t>="Endpoint=sb://bastasample.servicebus.windows.net/;SharedAccessKeyName=demo;SharedAccessKey=MvwVbrrJdsMQyhO/0uwaB5mVbuXyvYa3WRNpalHi0LQ="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pPr/>
              <a:t>5/9/2024 12:13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993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843A5E2-72BF-4A4D-8E2C-055703D20464}" type="datetime8">
              <a:rPr lang="en-US" smtClean="0"/>
              <a:pPr/>
              <a:t>5/9/2024 12:13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535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00EAA4D-60CF-44E7-B563-E3DDB1E14225}" type="datetime8">
              <a:rPr lang="en-US" smtClean="0"/>
              <a:pPr/>
              <a:t>5/9/2024 12:13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147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sv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537630-0B98-4A50-95D5-1640EFB18C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497"/>
            <a:ext cx="12436475" cy="6995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4BABD2-6A78-401C-AB02-4D991249D77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8437" y="6150714"/>
            <a:ext cx="1981200" cy="72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52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F26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6D99B10-80A8-4DC6-9334-DE78BA8404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8237" y="6088062"/>
            <a:ext cx="1843088" cy="62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FC152F-E85C-46FB-980D-2C207D7F21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639" y="6164262"/>
            <a:ext cx="158078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58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F26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7315"/>
            <a:ext cx="12436475" cy="706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5547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A05329-5416-4336-AE82-98B8515DC8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97"/>
            <a:ext cx="12436475" cy="6995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7428F3-F438-443B-815A-0CBAEEA1E4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4639" y="6109885"/>
            <a:ext cx="1898910" cy="6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1AB85C-9558-4FB1-91E0-32BF3D487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97"/>
            <a:ext cx="12436475" cy="69955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929194-A8E6-4D83-9FFE-D0EEF48368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8437" y="6150714"/>
            <a:ext cx="1981200" cy="72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76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90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2FD15D-47F6-4A45-A154-C2F76CAD1E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44363" y="-7938"/>
            <a:ext cx="6992112" cy="699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187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43EE18-BEC7-4A9D-89BE-F17855D1FA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97"/>
            <a:ext cx="12436475" cy="69955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5B5858-BF35-4D13-896F-6CD461E1EC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8437" y="6150714"/>
            <a:ext cx="1981200" cy="72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96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7285037" y="1661977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solidFill>
                  <a:srgbClr val="F2652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14" hasCustomPrompt="1"/>
          </p:nvPr>
        </p:nvSpPr>
        <p:spPr bwMode="auto">
          <a:xfrm>
            <a:off x="7285037" y="3516218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D127CE-B098-47A4-A27C-3AE2F05A18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992112" cy="69921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84E52B-B50F-4DF6-8C97-1B8D98BA54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6477" y="144462"/>
            <a:ext cx="1898910" cy="6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28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90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4BA597-190A-4715-868C-B5BF183948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44363" y="-7938"/>
            <a:ext cx="6992112" cy="699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77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7477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6020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02C5B1D-EB9D-4790-9303-FE8AF0F6DE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5437" y="6186541"/>
            <a:ext cx="1524000" cy="51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9430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89D1408-D758-4FB6-85DA-A5E5E8951C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5437" y="6186541"/>
            <a:ext cx="1524000" cy="51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8174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569660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740163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784658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78937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AFD15F1-0678-421E-8A5E-D4ECF2CA5C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9300" y="6240462"/>
            <a:ext cx="1524000" cy="51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2616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FF29D20-4044-4B7A-A825-1032E39960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3037" y="6141571"/>
            <a:ext cx="158078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597841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7919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740156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8BA571-0FA0-4DA6-A835-FCF53A9E0B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97"/>
            <a:ext cx="12436475" cy="69955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17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solidFill>
                  <a:srgbClr val="00254A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90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5F5412-3E7A-43F3-8469-FB3720FE10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44363" y="2413"/>
            <a:ext cx="6992112" cy="699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272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35016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757792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320078E-5E7D-452E-B4A2-520DD0DC93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09237" y="6193361"/>
            <a:ext cx="1498233" cy="50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7364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38AD3EE-9614-4D8C-A1FC-DBF48507F1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09237" y="6193361"/>
            <a:ext cx="1498233" cy="50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6089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75A6FFA-DE72-4745-ACA7-EF0AAC4677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09237" y="6193361"/>
            <a:ext cx="1498233" cy="50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2592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700F32-7C7E-4E5E-A0A8-E297D6F238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3037" y="6141571"/>
            <a:ext cx="158078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3B1E598-4699-43A9-A2AB-96819F9822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7837" y="6240462"/>
            <a:ext cx="1498236" cy="50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413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E8E08DA-2F2B-45C9-A564-36DB6D8350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7837" y="6240462"/>
            <a:ext cx="1498236" cy="50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69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25492" y="6017542"/>
            <a:ext cx="1637933" cy="81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91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1AAF032-8425-43B4-B025-8066461AD9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639" y="6240462"/>
            <a:ext cx="1498233" cy="50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37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3639786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1245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02474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7315"/>
            <a:ext cx="12436475" cy="706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6901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E07EE14-375D-4E12-92AF-CB580B6AF8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97"/>
            <a:ext cx="12436475" cy="6995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E8E2DA-3894-4783-92B1-475815D5E8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4637" y="296862"/>
            <a:ext cx="1975110" cy="72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63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25D7781-36E9-4AF9-89E0-950B11A69F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3037" y="6141571"/>
            <a:ext cx="158078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EE67983-6271-4A77-871B-78FF8DC8A4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3037" y="6141571"/>
            <a:ext cx="158078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869EC48-FA87-4A44-AE88-E99F823D5B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3037" y="6141571"/>
            <a:ext cx="158078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F26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238CA48-B186-4C84-8CE2-03911AEDB3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8237" y="6088062"/>
            <a:ext cx="1843088" cy="62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F26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B0C114E-289D-48F4-A505-EB0BDA2A76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8237" y="6088062"/>
            <a:ext cx="1843088" cy="62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1" r:id="rId1"/>
    <p:sldLayoutId id="2147484519" r:id="rId2"/>
    <p:sldLayoutId id="2147484240" r:id="rId3"/>
    <p:sldLayoutId id="2147484241" r:id="rId4"/>
    <p:sldLayoutId id="2147484474" r:id="rId5"/>
    <p:sldLayoutId id="2147484245" r:id="rId6"/>
    <p:sldLayoutId id="2147484247" r:id="rId7"/>
    <p:sldLayoutId id="2147484249" r:id="rId8"/>
    <p:sldLayoutId id="2147484250" r:id="rId9"/>
    <p:sldLayoutId id="2147484251" r:id="rId10"/>
    <p:sldLayoutId id="2147484463" r:id="rId11"/>
    <p:sldLayoutId id="2147484256" r:id="rId12"/>
    <p:sldLayoutId id="2147484257" r:id="rId13"/>
    <p:sldLayoutId id="2147484260" r:id="rId14"/>
    <p:sldLayoutId id="2147484560" r:id="rId15"/>
    <p:sldLayoutId id="2147484299" r:id="rId16"/>
    <p:sldLayoutId id="2147484556" r:id="rId17"/>
    <p:sldLayoutId id="2147484557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773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528" r:id="rId5"/>
    <p:sldLayoutId id="2147484529" r:id="rId6"/>
    <p:sldLayoutId id="2147484530" r:id="rId7"/>
    <p:sldLayoutId id="2147484531" r:id="rId8"/>
    <p:sldLayoutId id="2147484532" r:id="rId9"/>
    <p:sldLayoutId id="2147484534" r:id="rId10"/>
    <p:sldLayoutId id="2147484535" r:id="rId11"/>
    <p:sldLayoutId id="2147484536" r:id="rId12"/>
    <p:sldLayoutId id="2147484537" r:id="rId13"/>
    <p:sldLayoutId id="2147484538" r:id="rId1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02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1" r:id="rId1"/>
    <p:sldLayoutId id="2147484542" r:id="rId2"/>
    <p:sldLayoutId id="2147484543" r:id="rId3"/>
    <p:sldLayoutId id="2147484544" r:id="rId4"/>
    <p:sldLayoutId id="2147484545" r:id="rId5"/>
    <p:sldLayoutId id="2147484546" r:id="rId6"/>
    <p:sldLayoutId id="2147484547" r:id="rId7"/>
    <p:sldLayoutId id="2147484548" r:id="rId8"/>
    <p:sldLayoutId id="2147484549" r:id="rId9"/>
    <p:sldLayoutId id="2147484550" r:id="rId10"/>
    <p:sldLayoutId id="2147484551" r:id="rId11"/>
    <p:sldLayoutId id="2147484552" r:id="rId12"/>
    <p:sldLayoutId id="2147484553" r:id="rId13"/>
    <p:sldLayoutId id="2147484554" r:id="rId14"/>
    <p:sldLayoutId id="2147484558" r:id="rId15"/>
    <p:sldLayoutId id="2147484555" r:id="rId1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amirdobric.me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6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learn/paths/architect-modern-apps/" TargetMode="Externa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resources.azure.com/subscriptions/1b322303-6ba9-485e-99e8-ffc8d561ed4f" TargetMode="Externa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container-registry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ks/kubernetes-walkthrough" TargetMode="External"/><Relationship Id="rId2" Type="http://schemas.openxmlformats.org/officeDocument/2006/relationships/hyperlink" Target="https://docs.microsoft.com/en-us/azure/aks/" TargetMode="Externa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learn.microsoft.com/en-us/azure/container-apps/compare-options" TargetMode="Externa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learn/paths/architect-modern-apps/" TargetMode="External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amirdobric.me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6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mnvOITMoIg" TargetMode="Externa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de/2019/04/17/fastest-way-to-build-net-core-app-docker-image/" TargetMode="Externa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702" y="1363662"/>
            <a:ext cx="4937760" cy="1835285"/>
          </a:xfrm>
        </p:spPr>
        <p:txBody>
          <a:bodyPr/>
          <a:lstStyle/>
          <a:p>
            <a:r>
              <a:rPr lang="en-US" sz="3600" b="1" dirty="0"/>
              <a:t>Building and Operating modern .NET Core applications as microservices in containers</a:t>
            </a:r>
            <a:endParaRPr lang="de-DE" sz="3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198437" y="4335462"/>
            <a:ext cx="5333935" cy="731528"/>
          </a:xfrm>
        </p:spPr>
        <p:txBody>
          <a:bodyPr/>
          <a:lstStyle/>
          <a:p>
            <a:r>
              <a:rPr lang="en-US" dirty="0"/>
              <a:t>Damir Dobric</a:t>
            </a:r>
          </a:p>
          <a:p>
            <a:r>
              <a:rPr lang="en-US" sz="2000" dirty="0"/>
              <a:t>daenet CEO, Lead Architect</a:t>
            </a:r>
          </a:p>
          <a:p>
            <a:r>
              <a:rPr lang="en-US" sz="2000" dirty="0"/>
              <a:t>Microsoft Regional Director</a:t>
            </a:r>
          </a:p>
          <a:p>
            <a:r>
              <a:rPr lang="en-US" sz="2000" dirty="0"/>
              <a:t>Azure Most Valuable Professional</a:t>
            </a:r>
          </a:p>
          <a:p>
            <a:endParaRPr lang="en-US" sz="2000" dirty="0"/>
          </a:p>
          <a:p>
            <a:r>
              <a:rPr lang="en-US" sz="2000" dirty="0">
                <a:hlinkClick r:id="rId3"/>
              </a:rPr>
              <a:t>https://damirdobric.me</a:t>
            </a:r>
            <a:r>
              <a:rPr lang="en-US" sz="2000" dirty="0"/>
              <a:t>  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6572A6-2074-4FDF-AA44-E321350F1C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637" y="227147"/>
            <a:ext cx="1447800" cy="80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41909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A403A1A-EEA2-444A-88C0-31F8E60D7B93}"/>
              </a:ext>
            </a:extLst>
          </p:cNvPr>
          <p:cNvSpPr/>
          <p:nvPr/>
        </p:nvSpPr>
        <p:spPr>
          <a:xfrm>
            <a:off x="-563563" y="1363662"/>
            <a:ext cx="6477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        static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 = 100;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(--n &gt; 0)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"Hello World!"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Thread.Sleep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(1000);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0EA1E-F8C1-42EB-B464-7BAAB6D21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198" y="5173662"/>
            <a:ext cx="3462363" cy="14859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D62C6A-DBA9-44DA-A2C9-0C77C7A80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08" y="601662"/>
            <a:ext cx="5496344" cy="375774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124BE5C-9A5C-4179-889B-886E6B5D8BF7}"/>
              </a:ext>
            </a:extLst>
          </p:cNvPr>
          <p:cNvCxnSpPr>
            <a:stCxn id="8" idx="1"/>
          </p:cNvCxnSpPr>
          <p:nvPr/>
        </p:nvCxnSpPr>
        <p:spPr>
          <a:xfrm flipV="1">
            <a:off x="5904208" y="2480534"/>
            <a:ext cx="1838029" cy="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36A516-DE34-4FDD-9F92-56F762E5DAC4}"/>
              </a:ext>
            </a:extLst>
          </p:cNvPr>
          <p:cNvCxnSpPr>
            <a:stCxn id="8" idx="2"/>
            <a:endCxn id="7" idx="0"/>
          </p:cNvCxnSpPr>
          <p:nvPr/>
        </p:nvCxnSpPr>
        <p:spPr>
          <a:xfrm>
            <a:off x="8652380" y="4359407"/>
            <a:ext cx="0" cy="81425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EF115851-9F7C-4C73-A020-5425C4F12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.NET App in container (I)</a:t>
            </a:r>
          </a:p>
        </p:txBody>
      </p:sp>
    </p:spTree>
    <p:extLst>
      <p:ext uri="{BB962C8B-B14F-4D97-AF65-F5344CB8AC3E}">
        <p14:creationId xmlns:p14="http://schemas.microsoft.com/office/powerpoint/2010/main" val="349454415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F94D7B-CC7B-4A8F-B065-C9A9F294D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112" y="501628"/>
            <a:ext cx="5777510" cy="45958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403A1A-EEA2-444A-88C0-31F8E60D7B93}"/>
              </a:ext>
            </a:extLst>
          </p:cNvPr>
          <p:cNvSpPr/>
          <p:nvPr/>
        </p:nvSpPr>
        <p:spPr>
          <a:xfrm>
            <a:off x="-563563" y="1363662"/>
            <a:ext cx="6477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        static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 = 100;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(--n &gt; 0)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"Hello World!"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Thread.Sleep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(1000);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36A516-DE34-4FDD-9F92-56F762E5DAC4}"/>
              </a:ext>
            </a:extLst>
          </p:cNvPr>
          <p:cNvCxnSpPr>
            <a:cxnSpLocks/>
          </p:cNvCxnSpPr>
          <p:nvPr/>
        </p:nvCxnSpPr>
        <p:spPr>
          <a:xfrm>
            <a:off x="8652380" y="4359407"/>
            <a:ext cx="0" cy="81425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EF115851-9F7C-4C73-A020-5425C4F12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.NET App in container (II)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2F8492-0CA9-4435-A4FD-8FD9771BE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13" y="3802062"/>
            <a:ext cx="4024342" cy="13144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E80397-6345-4135-BD79-DC01A5CE7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326" y="5249862"/>
            <a:ext cx="3538563" cy="158592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D373C2-D93A-47AD-BB2E-DEED344204DA}"/>
              </a:ext>
            </a:extLst>
          </p:cNvPr>
          <p:cNvCxnSpPr>
            <a:endCxn id="4" idx="3"/>
          </p:cNvCxnSpPr>
          <p:nvPr/>
        </p:nvCxnSpPr>
        <p:spPr>
          <a:xfrm flipH="1">
            <a:off x="5031555" y="4411662"/>
            <a:ext cx="958082" cy="4763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2270D4-7CAD-474A-B705-90CFADCCB9C1}"/>
              </a:ext>
            </a:extLst>
          </p:cNvPr>
          <p:cNvCxnSpPr>
            <a:endCxn id="11" idx="0"/>
          </p:cNvCxnSpPr>
          <p:nvPr/>
        </p:nvCxnSpPr>
        <p:spPr>
          <a:xfrm flipH="1">
            <a:off x="2972608" y="4945062"/>
            <a:ext cx="426229" cy="30480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4CA9423-4537-4596-8EF9-AA5E121E1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1611" y="5137958"/>
            <a:ext cx="2286017" cy="1643075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5FD46D9-D688-4F80-B373-240A32AFC3A9}"/>
              </a:ext>
            </a:extLst>
          </p:cNvPr>
          <p:cNvCxnSpPr>
            <a:stCxn id="11" idx="3"/>
          </p:cNvCxnSpPr>
          <p:nvPr/>
        </p:nvCxnSpPr>
        <p:spPr>
          <a:xfrm>
            <a:off x="4741889" y="6042824"/>
            <a:ext cx="1628748" cy="27383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54515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EF66E-56B6-44DE-B37D-CF695F29E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of .NET Core Application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E1ABED-702F-44ED-87DC-CB85918317C3}"/>
              </a:ext>
            </a:extLst>
          </p:cNvPr>
          <p:cNvSpPr/>
          <p:nvPr/>
        </p:nvSpPr>
        <p:spPr>
          <a:xfrm>
            <a:off x="2484437" y="1516062"/>
            <a:ext cx="777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mcr.microsoft.com/dotnet/core/runtime: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3.0-buster-slim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base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/app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mcr.microsoft.com/dotnet/core/sdk:3.0-buster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build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[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DockerConsole.csproj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dotnet restore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"./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DockerConsole.csproj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. .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"/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/."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dotnet build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DockerConsole.csproj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-c Release -o /app/build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build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publish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dotnet publish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DockerConsole.csproj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-c Release -o /app/publish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base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final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/app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--from=publish /app/publish .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ENTRYPOINT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[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"dotnet"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"DockerConsole.dll"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8598992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798FA-57FB-4AB8-B13A-1F66124C4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01C9F7-9091-4FDD-BD07-BB82862A1D15}"/>
              </a:ext>
            </a:extLst>
          </p:cNvPr>
          <p:cNvSpPr txBox="1"/>
          <p:nvPr/>
        </p:nvSpPr>
        <p:spPr>
          <a:xfrm>
            <a:off x="521159" y="5601583"/>
            <a:ext cx="11643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C:\temp\ConsoleApp1&gt; docker build --rm -f “ConsoleApp1/</a:t>
            </a:r>
            <a:r>
              <a:rPr lang="en-US" dirty="0" err="1">
                <a:latin typeface="Consolas" panose="020B0609020204030204" pitchFamily="49" charset="0"/>
              </a:rPr>
              <a:t>dockerfile</a:t>
            </a:r>
            <a:r>
              <a:rPr lang="en-US" dirty="0">
                <a:latin typeface="Consolas" panose="020B0609020204030204" pitchFamily="49" charset="0"/>
              </a:rPr>
              <a:t>" -t dockerconsole:v1 .</a:t>
            </a:r>
            <a:endParaRPr lang="en-DE" dirty="0">
              <a:latin typeface="Consolas" panose="020B0609020204030204" pitchFamily="49" charset="0"/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3001107-8E3C-4DD3-89A5-E654D815BBBE}"/>
              </a:ext>
            </a:extLst>
          </p:cNvPr>
          <p:cNvSpPr/>
          <p:nvPr/>
        </p:nvSpPr>
        <p:spPr bwMode="auto">
          <a:xfrm rot="13714683">
            <a:off x="11161042" y="5930377"/>
            <a:ext cx="304800" cy="529410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2EB0E8-5690-4994-9232-5E713C4E4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523" y="522119"/>
            <a:ext cx="4433920" cy="42719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5A9F05-9E99-488D-8DE2-1A86EA7C4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159" y="1973262"/>
            <a:ext cx="5948406" cy="18526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74D2CE1-1006-4BA9-9A79-1FEC959A4756}"/>
              </a:ext>
            </a:extLst>
          </p:cNvPr>
          <p:cNvSpPr/>
          <p:nvPr/>
        </p:nvSpPr>
        <p:spPr bwMode="auto">
          <a:xfrm>
            <a:off x="1570037" y="5519549"/>
            <a:ext cx="1447800" cy="53340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BA34E613-562C-41AC-971E-B436632F3F70}"/>
              </a:ext>
            </a:extLst>
          </p:cNvPr>
          <p:cNvSpPr/>
          <p:nvPr/>
        </p:nvSpPr>
        <p:spPr bwMode="auto">
          <a:xfrm>
            <a:off x="1570037" y="2266190"/>
            <a:ext cx="304800" cy="3288472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048CAA-1C12-447B-A598-59F4FCFA3C97}"/>
              </a:ext>
            </a:extLst>
          </p:cNvPr>
          <p:cNvSpPr/>
          <p:nvPr/>
        </p:nvSpPr>
        <p:spPr bwMode="auto">
          <a:xfrm>
            <a:off x="1275431" y="1973262"/>
            <a:ext cx="1056605" cy="53340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56823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8EF17-7F84-4954-B2FD-4AE0ED2D8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with proxy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3060DA-FADE-499F-99EE-88FA961839F6}"/>
              </a:ext>
            </a:extLst>
          </p:cNvPr>
          <p:cNvSpPr txBox="1"/>
          <p:nvPr/>
        </p:nvSpPr>
        <p:spPr>
          <a:xfrm>
            <a:off x="3398837" y="2430462"/>
            <a:ext cx="128974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>
                <a:latin typeface="Consolas" panose="020B0609020204030204" pitchFamily="49" charset="0"/>
              </a:rPr>
              <a:t>docker build -f "</a:t>
            </a:r>
            <a:r>
              <a:rPr lang="en-DE" dirty="0" err="1">
                <a:latin typeface="Consolas" panose="020B0609020204030204" pitchFamily="49" charset="0"/>
              </a:rPr>
              <a:t>dockerfile</a:t>
            </a:r>
            <a:r>
              <a:rPr lang="en-DE" dirty="0">
                <a:latin typeface="Consolas" panose="020B0609020204030204" pitchFamily="49" charset="0"/>
              </a:rPr>
              <a:t>" --force-rm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DE" dirty="0">
                <a:latin typeface="Consolas" panose="020B0609020204030204" pitchFamily="49" charset="0"/>
              </a:rPr>
              <a:t>-t consoleapp1  "c:\..\repos\consoleapp1"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DE" dirty="0">
                <a:highlight>
                  <a:srgbClr val="FFFF00"/>
                </a:highlight>
                <a:latin typeface="Consolas" panose="020B0609020204030204" pitchFamily="49" charset="0"/>
              </a:rPr>
              <a:t>--build-</a:t>
            </a:r>
            <a:r>
              <a:rPr lang="en-DE" dirty="0" err="1">
                <a:highlight>
                  <a:srgbClr val="FFFF00"/>
                </a:highlight>
                <a:latin typeface="Consolas" panose="020B0609020204030204" pitchFamily="49" charset="0"/>
              </a:rPr>
              <a:t>arg</a:t>
            </a:r>
            <a:r>
              <a:rPr lang="en-DE" dirty="0">
                <a:highlight>
                  <a:srgbClr val="FFFF00"/>
                </a:highlight>
                <a:latin typeface="Consolas" panose="020B0609020204030204" pitchFamily="49" charset="0"/>
              </a:rPr>
              <a:t> HTTP_PROXY=proxy.domain.com:8080 </a:t>
            </a:r>
            <a:b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DE" dirty="0">
                <a:highlight>
                  <a:srgbClr val="FFFF00"/>
                </a:highlight>
                <a:latin typeface="Consolas" panose="020B0609020204030204" pitchFamily="49" charset="0"/>
              </a:rPr>
              <a:t>--build-</a:t>
            </a:r>
            <a:r>
              <a:rPr lang="en-DE" dirty="0" err="1">
                <a:highlight>
                  <a:srgbClr val="FFFF00"/>
                </a:highlight>
                <a:latin typeface="Consolas" panose="020B0609020204030204" pitchFamily="49" charset="0"/>
              </a:rPr>
              <a:t>arg</a:t>
            </a:r>
            <a:r>
              <a:rPr lang="en-DE" dirty="0">
                <a:highlight>
                  <a:srgbClr val="FFFF00"/>
                </a:highlight>
                <a:latin typeface="Consolas" panose="020B0609020204030204" pitchFamily="49" charset="0"/>
              </a:rPr>
              <a:t> HTTPS_PROXY=proxy.domain.com:8080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689A1142-D7A2-4991-96AC-536B1165925E}"/>
              </a:ext>
            </a:extLst>
          </p:cNvPr>
          <p:cNvSpPr/>
          <p:nvPr/>
        </p:nvSpPr>
        <p:spPr bwMode="auto">
          <a:xfrm>
            <a:off x="1112837" y="4640262"/>
            <a:ext cx="1981200" cy="1143000"/>
          </a:xfrm>
          <a:prstGeom prst="wedgeRectCallout">
            <a:avLst>
              <a:gd name="adj1" fmla="val 63110"/>
              <a:gd name="adj2" fmla="val -152452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Append this to the build command</a:t>
            </a:r>
            <a:endParaRPr lang="en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52176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95C70-29BA-4C3B-90A9-7B026B8C5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Image in VS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1A8FC8-E393-4811-A395-A0A6A43C0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837" y="1592262"/>
            <a:ext cx="6471489" cy="487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63407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CF3C3-5067-4042-A7AE-8C8508ECF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Docker Images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298466-7BCC-4639-87B6-8C50C2C5906B}"/>
              </a:ext>
            </a:extLst>
          </p:cNvPr>
          <p:cNvSpPr/>
          <p:nvPr/>
        </p:nvSpPr>
        <p:spPr>
          <a:xfrm>
            <a:off x="503237" y="1363662"/>
            <a:ext cx="8061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# List images</a:t>
            </a:r>
            <a:endParaRPr lang="de-DE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latin typeface="Consolas" panose="020B0609020204030204" pitchFamily="49" charset="0"/>
              </a:rPr>
              <a:t>&gt; </a:t>
            </a:r>
            <a:r>
              <a:rPr lang="de-DE" dirty="0" err="1">
                <a:latin typeface="Consolas" panose="020B0609020204030204" pitchFamily="49" charset="0"/>
              </a:rPr>
              <a:t>docker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images</a:t>
            </a:r>
            <a:endParaRPr lang="de-DE" dirty="0">
              <a:latin typeface="Consolas" panose="020B0609020204030204" pitchFamily="49" charset="0"/>
            </a:endParaRPr>
          </a:p>
          <a:p>
            <a:endParaRPr 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E77EB7-F408-416B-89C7-B6A557E88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37" y="2125662"/>
            <a:ext cx="11979275" cy="16780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57936DE-D194-48CC-88A3-247EA2D13CCE}"/>
              </a:ext>
            </a:extLst>
          </p:cNvPr>
          <p:cNvSpPr/>
          <p:nvPr/>
        </p:nvSpPr>
        <p:spPr>
          <a:xfrm>
            <a:off x="350837" y="4564062"/>
            <a:ext cx="80361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# Remove dangling (&lt;none&gt;) images</a:t>
            </a:r>
            <a:endParaRPr lang="de-DE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latin typeface="Consolas" panose="020B0609020204030204" pitchFamily="49" charset="0"/>
              </a:rPr>
              <a:t>&gt; </a:t>
            </a:r>
            <a:r>
              <a:rPr lang="en-US" dirty="0">
                <a:latin typeface="Consolas" panose="020B0609020204030204" pitchFamily="49" charset="0"/>
              </a:rPr>
              <a:t>docker </a:t>
            </a:r>
            <a:r>
              <a:rPr lang="en-US" dirty="0" err="1">
                <a:latin typeface="Consolas" panose="020B0609020204030204" pitchFamily="49" charset="0"/>
              </a:rPr>
              <a:t>rmi</a:t>
            </a:r>
            <a:r>
              <a:rPr lang="en-US" dirty="0">
                <a:latin typeface="Consolas" panose="020B0609020204030204" pitchFamily="49" charset="0"/>
              </a:rPr>
              <a:t> $(docker images --quiet --filter "dangling=true")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BCB85B-F802-4E56-9A92-E93E8ABDF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29" y="5326062"/>
            <a:ext cx="11862864" cy="115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2240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62BCF-2157-4262-9021-AF95353DA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application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9DC607-EE18-4C70-B6F6-C73449C1F2FF}"/>
              </a:ext>
            </a:extLst>
          </p:cNvPr>
          <p:cNvSpPr/>
          <p:nvPr/>
        </p:nvSpPr>
        <p:spPr>
          <a:xfrm>
            <a:off x="427037" y="1287462"/>
            <a:ext cx="4996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&gt; docker run -it --rm YOURIMAGENAME:v1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AD081F-148A-45DD-A208-15FB447B9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437" y="2735262"/>
            <a:ext cx="4343400" cy="27406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E0BBDF-7FCB-4896-96E5-34B186FB0075}"/>
              </a:ext>
            </a:extLst>
          </p:cNvPr>
          <p:cNvSpPr txBox="1"/>
          <p:nvPr/>
        </p:nvSpPr>
        <p:spPr>
          <a:xfrm>
            <a:off x="601385" y="5935662"/>
            <a:ext cx="6217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&gt;docker </a:t>
            </a:r>
            <a:r>
              <a:rPr lang="en-US" dirty="0" err="1">
                <a:latin typeface="Consolas" panose="020B0609020204030204" pitchFamily="49" charset="0"/>
              </a:rPr>
              <a:t>ps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&gt;</a:t>
            </a:r>
            <a:r>
              <a:rPr lang="en-DE" dirty="0">
                <a:latin typeface="Consolas" panose="020B0609020204030204" pitchFamily="49" charset="0"/>
              </a:rPr>
              <a:t>docker logs --follow 94615e1c7cc1</a:t>
            </a:r>
          </a:p>
        </p:txBody>
      </p:sp>
    </p:spTree>
    <p:extLst>
      <p:ext uri="{BB962C8B-B14F-4D97-AF65-F5344CB8AC3E}">
        <p14:creationId xmlns:p14="http://schemas.microsoft.com/office/powerpoint/2010/main" val="113620995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0C053C-7467-4D22-9163-DD8EEC8A8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image from ASP.NET Core application</a:t>
            </a:r>
            <a:endParaRPr lang="de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419ACE-AF8B-4545-9784-7B7B40EC6B90}"/>
              </a:ext>
            </a:extLst>
          </p:cNvPr>
          <p:cNvSpPr/>
          <p:nvPr/>
        </p:nvSpPr>
        <p:spPr>
          <a:xfrm>
            <a:off x="350837" y="1212849"/>
            <a:ext cx="621665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Follow same steps described on previous slides.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4CBDD1-77B4-4F7C-8F15-92F0299AA5D7}"/>
              </a:ext>
            </a:extLst>
          </p:cNvPr>
          <p:cNvSpPr txBox="1"/>
          <p:nvPr/>
        </p:nvSpPr>
        <p:spPr>
          <a:xfrm>
            <a:off x="2789237" y="3312596"/>
            <a:ext cx="9433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https://docs.microsoft.com/en-us/learn/paths/architect-modern-apps/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20549859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DFA5D-0692-4CF2-B205-6083C47E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web application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EC790A-6EEB-439B-868F-B1F6DCC8E403}"/>
              </a:ext>
            </a:extLst>
          </p:cNvPr>
          <p:cNvSpPr/>
          <p:nvPr/>
        </p:nvSpPr>
        <p:spPr>
          <a:xfrm>
            <a:off x="2484437" y="2096134"/>
            <a:ext cx="806132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# Build image</a:t>
            </a:r>
            <a:endParaRPr lang="de-DE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latin typeface="Consolas" panose="020B0609020204030204" pitchFamily="49" charset="0"/>
              </a:rPr>
              <a:t>&gt; </a:t>
            </a:r>
            <a:r>
              <a:rPr lang="de-DE" dirty="0" err="1">
                <a:latin typeface="Consolas" panose="020B0609020204030204" pitchFamily="49" charset="0"/>
              </a:rPr>
              <a:t>docker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build</a:t>
            </a:r>
            <a:r>
              <a:rPr lang="de-DE" dirty="0">
                <a:latin typeface="Consolas" panose="020B0609020204030204" pitchFamily="49" charset="0"/>
              </a:rPr>
              <a:t> -t </a:t>
            </a:r>
            <a:r>
              <a:rPr lang="de-DE" dirty="0" err="1">
                <a:latin typeface="Consolas" panose="020B0609020204030204" pitchFamily="49" charset="0"/>
              </a:rPr>
              <a:t>aspnetapp</a:t>
            </a:r>
            <a:r>
              <a:rPr lang="de-DE" dirty="0">
                <a:latin typeface="Consolas" panose="020B0609020204030204" pitchFamily="49" charset="0"/>
              </a:rPr>
              <a:t> .</a:t>
            </a:r>
          </a:p>
          <a:p>
            <a:endParaRPr 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# Build image</a:t>
            </a:r>
            <a:endParaRPr lang="de-DE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latin typeface="Consolas" panose="020B0609020204030204" pitchFamily="49" charset="0"/>
              </a:rPr>
              <a:t>&gt; </a:t>
            </a:r>
            <a:r>
              <a:rPr lang="de-DE" dirty="0" err="1">
                <a:latin typeface="Consolas" panose="020B0609020204030204" pitchFamily="49" charset="0"/>
              </a:rPr>
              <a:t>docker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run</a:t>
            </a:r>
            <a:r>
              <a:rPr lang="de-DE" dirty="0">
                <a:latin typeface="Consolas" panose="020B0609020204030204" pitchFamily="49" charset="0"/>
              </a:rPr>
              <a:t> -</a:t>
            </a:r>
            <a:r>
              <a:rPr lang="de-DE" dirty="0" err="1">
                <a:latin typeface="Consolas" panose="020B0609020204030204" pitchFamily="49" charset="0"/>
              </a:rPr>
              <a:t>it</a:t>
            </a:r>
            <a:r>
              <a:rPr lang="de-DE" dirty="0">
                <a:latin typeface="Consolas" panose="020B0609020204030204" pitchFamily="49" charset="0"/>
              </a:rPr>
              <a:t> --</a:t>
            </a:r>
            <a:r>
              <a:rPr lang="de-DE" dirty="0" err="1">
                <a:latin typeface="Consolas" panose="020B0609020204030204" pitchFamily="49" charset="0"/>
              </a:rPr>
              <a:t>rm</a:t>
            </a:r>
            <a:r>
              <a:rPr lang="de-DE" dirty="0">
                <a:latin typeface="Consolas" panose="020B0609020204030204" pitchFamily="49" charset="0"/>
              </a:rPr>
              <a:t> -p 8000:80 </a:t>
            </a:r>
            <a:r>
              <a:rPr lang="de-DE" dirty="0" err="1">
                <a:latin typeface="Consolas" panose="020B0609020204030204" pitchFamily="49" charset="0"/>
              </a:rPr>
              <a:t>aspnetapp</a:t>
            </a:r>
            <a:endParaRPr lang="de-DE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C1C46D-4F07-4AC5-B3B0-077E5CC1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837" y="3573462"/>
            <a:ext cx="5943600" cy="7547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ED1143-EC39-4A3C-A63D-3CFCA93DC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192" y="4538999"/>
            <a:ext cx="4271702" cy="12954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82490FE-829E-4068-96B6-9404E06361B8}"/>
              </a:ext>
            </a:extLst>
          </p:cNvPr>
          <p:cNvSpPr/>
          <p:nvPr/>
        </p:nvSpPr>
        <p:spPr bwMode="auto">
          <a:xfrm rot="10800000">
            <a:off x="4389437" y="4462799"/>
            <a:ext cx="1066800" cy="381000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D3BD2040-0DEB-48DC-88DE-DE956DE09664}"/>
              </a:ext>
            </a:extLst>
          </p:cNvPr>
          <p:cNvSpPr/>
          <p:nvPr/>
        </p:nvSpPr>
        <p:spPr bwMode="auto">
          <a:xfrm>
            <a:off x="9190037" y="2287110"/>
            <a:ext cx="2438400" cy="1057751"/>
          </a:xfrm>
          <a:prstGeom prst="wedgeRectCallout">
            <a:avLst>
              <a:gd name="adj1" fmla="val -98183"/>
              <a:gd name="adj2" fmla="val 5838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Run container (application)</a:t>
            </a: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E517AE99-D03A-4C10-89C2-3D39DE44BED6}"/>
              </a:ext>
            </a:extLst>
          </p:cNvPr>
          <p:cNvSpPr/>
          <p:nvPr/>
        </p:nvSpPr>
        <p:spPr bwMode="auto">
          <a:xfrm>
            <a:off x="6910894" y="942895"/>
            <a:ext cx="2438400" cy="649367"/>
          </a:xfrm>
          <a:prstGeom prst="wedgeRectCallout">
            <a:avLst>
              <a:gd name="adj1" fmla="val -101288"/>
              <a:gd name="adj2" fmla="val 155250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Build image</a:t>
            </a: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348EB59C-AB8E-4EBE-8327-89AB63EDF0F6}"/>
              </a:ext>
            </a:extLst>
          </p:cNvPr>
          <p:cNvSpPr/>
          <p:nvPr/>
        </p:nvSpPr>
        <p:spPr bwMode="auto">
          <a:xfrm>
            <a:off x="8580437" y="4657823"/>
            <a:ext cx="2438400" cy="973039"/>
          </a:xfrm>
          <a:prstGeom prst="wedgeRectCallout">
            <a:avLst>
              <a:gd name="adj1" fmla="val -110603"/>
              <a:gd name="adj2" fmla="val -218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Navigate to application)</a:t>
            </a: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CB0509-B75D-458D-A955-7D2131E7516C}"/>
              </a:ext>
            </a:extLst>
          </p:cNvPr>
          <p:cNvSpPr txBox="1"/>
          <p:nvPr/>
        </p:nvSpPr>
        <p:spPr>
          <a:xfrm>
            <a:off x="2499677" y="6187541"/>
            <a:ext cx="7833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/>
              <a:t> </a:t>
            </a:r>
            <a:r>
              <a:rPr lang="en-DE" dirty="0">
                <a:latin typeface="Consolas" panose="020B0609020204030204" pitchFamily="49" charset="0"/>
              </a:rPr>
              <a:t>docker run -it --rm --</a:t>
            </a:r>
            <a:r>
              <a:rPr lang="en-DE" dirty="0" err="1">
                <a:latin typeface="Consolas" panose="020B0609020204030204" pitchFamily="49" charset="0"/>
              </a:rPr>
              <a:t>entrypoint</a:t>
            </a:r>
            <a:r>
              <a:rPr lang="en-DE" dirty="0">
                <a:latin typeface="Consolas" panose="020B0609020204030204" pitchFamily="49" charset="0"/>
              </a:rPr>
              <a:t> /bin/bash 08b4553a412b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BC638-2768-482D-9144-50AF1B3D85A7}"/>
              </a:ext>
            </a:extLst>
          </p:cNvPr>
          <p:cNvSpPr txBox="1"/>
          <p:nvPr/>
        </p:nvSpPr>
        <p:spPr>
          <a:xfrm>
            <a:off x="2519167" y="5928072"/>
            <a:ext cx="6217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# See what is inside</a:t>
            </a:r>
            <a:endParaRPr lang="de-DE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68205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7FD1FC-6249-4D29-913A-3E8268A64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0C0DAE-FA96-4FD2-9E5E-BC99AE670E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576157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Evolution of compute platform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Docker Containers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Running .NET Core in docker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Azure Container Registry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Azure Container Instances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Orchestrators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K8 (Kubernetes)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Service Fabric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/>
              <a:t>…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678234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723DAA-B622-44B3-9F1F-9ECDBCDF5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125677"/>
            <a:ext cx="10056812" cy="1181862"/>
          </a:xfrm>
        </p:spPr>
        <p:txBody>
          <a:bodyPr/>
          <a:lstStyle/>
          <a:p>
            <a:r>
              <a:rPr lang="en-US" dirty="0"/>
              <a:t>Azure Container Registry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9774739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6D3978-580B-40BD-8E02-371BFEBE5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CLI Login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60A693-39F0-449A-9C2C-E8BC51C3D62B}"/>
              </a:ext>
            </a:extLst>
          </p:cNvPr>
          <p:cNvSpPr/>
          <p:nvPr/>
        </p:nvSpPr>
        <p:spPr>
          <a:xfrm>
            <a:off x="274639" y="1516356"/>
            <a:ext cx="18838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Consolas" panose="020B0609020204030204" pitchFamily="49" charset="0"/>
              </a:rPr>
              <a:t>&gt; </a:t>
            </a:r>
            <a:r>
              <a:rPr lang="en-GB" sz="2400" dirty="0" err="1">
                <a:latin typeface="Consolas" panose="020B0609020204030204" pitchFamily="49" charset="0"/>
              </a:rPr>
              <a:t>az</a:t>
            </a:r>
            <a:r>
              <a:rPr lang="en-GB" sz="2400" dirty="0">
                <a:latin typeface="Consolas" panose="020B0609020204030204" pitchFamily="49" charset="0"/>
              </a:rPr>
              <a:t> login</a:t>
            </a:r>
            <a:endParaRPr lang="de-DE" sz="2400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C16B23-B4D3-4CAC-B172-CFC2B8FD4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03" y="2177037"/>
            <a:ext cx="11592304" cy="5847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435FC1-F0D6-49DF-97B8-CC087500CDEE}"/>
              </a:ext>
            </a:extLst>
          </p:cNvPr>
          <p:cNvSpPr/>
          <p:nvPr/>
        </p:nvSpPr>
        <p:spPr>
          <a:xfrm>
            <a:off x="362899" y="4538377"/>
            <a:ext cx="2903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>
                <a:latin typeface="Consolas" panose="020B0609020204030204" pitchFamily="49" charset="0"/>
              </a:rPr>
              <a:t>&gt;</a:t>
            </a:r>
            <a:r>
              <a:rPr lang="de-DE" sz="2400" dirty="0" err="1">
                <a:latin typeface="Consolas" panose="020B0609020204030204" pitchFamily="49" charset="0"/>
              </a:rPr>
              <a:t>az</a:t>
            </a:r>
            <a:r>
              <a:rPr lang="de-DE" sz="2400" dirty="0">
                <a:latin typeface="Consolas" panose="020B0609020204030204" pitchFamily="49" charset="0"/>
              </a:rPr>
              <a:t> </a:t>
            </a:r>
            <a:r>
              <a:rPr lang="de-DE" sz="2400" dirty="0" err="1">
                <a:latin typeface="Consolas" panose="020B0609020204030204" pitchFamily="49" charset="0"/>
              </a:rPr>
              <a:t>account</a:t>
            </a:r>
            <a:r>
              <a:rPr lang="de-DE" sz="2400" dirty="0">
                <a:latin typeface="Consolas" panose="020B0609020204030204" pitchFamily="49" charset="0"/>
              </a:rPr>
              <a:t> </a:t>
            </a:r>
            <a:r>
              <a:rPr lang="de-DE" sz="2400" dirty="0" err="1">
                <a:latin typeface="Consolas" panose="020B0609020204030204" pitchFamily="49" charset="0"/>
              </a:rPr>
              <a:t>list</a:t>
            </a:r>
            <a:endParaRPr lang="de-DE" sz="2400" dirty="0">
              <a:latin typeface="Consolas" panose="020B0609020204030204" pitchFamily="49" charset="0"/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8E87798D-58CF-4592-8491-E96A28B37953}"/>
              </a:ext>
            </a:extLst>
          </p:cNvPr>
          <p:cNvSpPr/>
          <p:nvPr/>
        </p:nvSpPr>
        <p:spPr bwMode="auto">
          <a:xfrm>
            <a:off x="6675437" y="3401316"/>
            <a:ext cx="3962400" cy="1238946"/>
          </a:xfrm>
          <a:prstGeom prst="wedgeRectCallout">
            <a:avLst>
              <a:gd name="adj1" fmla="val -37477"/>
              <a:gd name="adj2" fmla="val -106920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Start browser, navigate to this address and </a:t>
            </a:r>
            <a:r>
              <a: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enterthe</a:t>
            </a: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code.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Close browser and wait few seconds</a:t>
            </a:r>
            <a:endParaRPr lang="de-DE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7BB1F10C-60A6-4407-AB4D-15527ABBFA32}"/>
              </a:ext>
            </a:extLst>
          </p:cNvPr>
          <p:cNvSpPr/>
          <p:nvPr/>
        </p:nvSpPr>
        <p:spPr bwMode="auto">
          <a:xfrm>
            <a:off x="5532437" y="5460305"/>
            <a:ext cx="3962400" cy="703957"/>
          </a:xfrm>
          <a:prstGeom prst="wedgeRectCallout">
            <a:avLst>
              <a:gd name="adj1" fmla="val -107737"/>
              <a:gd name="adj2" fmla="val -111037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List all your subscriptions.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Just, as a test</a:t>
            </a:r>
            <a:endParaRPr lang="de-DE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91722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09EDF-491B-4697-9E78-7873AF40F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to know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62026F-6B09-445E-9C95-5EDE96F0B038}"/>
              </a:ext>
            </a:extLst>
          </p:cNvPr>
          <p:cNvSpPr txBox="1"/>
          <p:nvPr/>
        </p:nvSpPr>
        <p:spPr>
          <a:xfrm>
            <a:off x="854075" y="5021262"/>
            <a:ext cx="11582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2400" dirty="0" err="1">
                <a:latin typeface="Consolas" panose="020B0609020204030204" pitchFamily="49" charset="0"/>
              </a:rPr>
              <a:t>az</a:t>
            </a:r>
            <a:r>
              <a:rPr lang="en-DE" sz="2400" dirty="0">
                <a:latin typeface="Consolas" panose="020B0609020204030204" pitchFamily="49" charset="0"/>
              </a:rPr>
              <a:t> group create --name RG-DELME --location </a:t>
            </a:r>
            <a:r>
              <a:rPr lang="en-DE" sz="2400" dirty="0" err="1">
                <a:latin typeface="Consolas" panose="020B0609020204030204" pitchFamily="49" charset="0"/>
              </a:rPr>
              <a:t>germanywestcentral</a:t>
            </a:r>
            <a:endParaRPr lang="en-DE" sz="2400" dirty="0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74D522-8838-47FD-9C51-2151215ECA07}"/>
              </a:ext>
            </a:extLst>
          </p:cNvPr>
          <p:cNvSpPr txBox="1"/>
          <p:nvPr/>
        </p:nvSpPr>
        <p:spPr>
          <a:xfrm>
            <a:off x="1417637" y="2903803"/>
            <a:ext cx="9433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https://resources.azure.com/subscriptions/1b322303-6ba9-485e-99e8-ffc8d561ed4f</a:t>
            </a:r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5241AC-7F03-491B-A18F-902F2E55C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401" y="1880191"/>
            <a:ext cx="5418636" cy="82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5925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0C053C-7467-4D22-9163-DD8EEC8A8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container registry?</a:t>
            </a: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1398A4-2B47-4E6C-B54E-E630014DE9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8437" y="2481424"/>
            <a:ext cx="12117387" cy="3237809"/>
          </a:xfrm>
        </p:spPr>
        <p:txBody>
          <a:bodyPr/>
          <a:lstStyle/>
          <a:p>
            <a:r>
              <a:rPr lang="en-GB" sz="3200" b="1" dirty="0">
                <a:solidFill>
                  <a:srgbClr val="3C50B6"/>
                </a:solidFill>
              </a:rPr>
              <a:t>&gt;</a:t>
            </a:r>
            <a:r>
              <a:rPr lang="en-GB" sz="3200" b="1" dirty="0" err="1">
                <a:solidFill>
                  <a:srgbClr val="3C50B6"/>
                </a:solidFill>
              </a:rPr>
              <a:t>az</a:t>
            </a:r>
            <a:r>
              <a:rPr lang="en-GB" sz="3200" b="1" dirty="0">
                <a:solidFill>
                  <a:srgbClr val="3C50B6"/>
                </a:solidFill>
              </a:rPr>
              <a:t> group create </a:t>
            </a:r>
            <a:r>
              <a:rPr lang="en-GB" sz="3200" b="1" dirty="0">
                <a:solidFill>
                  <a:srgbClr val="7030A0"/>
                </a:solidFill>
              </a:rPr>
              <a:t>--name </a:t>
            </a:r>
            <a:r>
              <a:rPr lang="en-GB" sz="3200" b="1" dirty="0">
                <a:solidFill>
                  <a:srgbClr val="3C50B6"/>
                </a:solidFill>
              </a:rPr>
              <a:t>RG-REGISTRY </a:t>
            </a:r>
            <a:r>
              <a:rPr lang="en-GB" sz="3200" b="1" dirty="0">
                <a:solidFill>
                  <a:srgbClr val="7030A0"/>
                </a:solidFill>
              </a:rPr>
              <a:t>--location </a:t>
            </a:r>
            <a:r>
              <a:rPr lang="en-GB" sz="3200" b="1" dirty="0" err="1">
                <a:solidFill>
                  <a:srgbClr val="3C50B6"/>
                </a:solidFill>
              </a:rPr>
              <a:t>westeurope</a:t>
            </a:r>
            <a:r>
              <a:rPr lang="en-GB" sz="3200" b="1" dirty="0">
                <a:solidFill>
                  <a:srgbClr val="3C50B6"/>
                </a:solidFill>
              </a:rPr>
              <a:t> </a:t>
            </a:r>
          </a:p>
          <a:p>
            <a:endParaRPr lang="en-GB" sz="3200" b="1" dirty="0">
              <a:solidFill>
                <a:srgbClr val="3C50B6"/>
              </a:solidFill>
            </a:endParaRPr>
          </a:p>
          <a:p>
            <a:r>
              <a:rPr lang="en-GB" sz="3200" b="1" dirty="0">
                <a:solidFill>
                  <a:srgbClr val="3C50B6"/>
                </a:solidFill>
              </a:rPr>
              <a:t>&gt;</a:t>
            </a:r>
            <a:r>
              <a:rPr lang="en-GB" sz="3200" b="1" dirty="0" err="1">
                <a:solidFill>
                  <a:srgbClr val="3C50B6"/>
                </a:solidFill>
              </a:rPr>
              <a:t>az</a:t>
            </a:r>
            <a:r>
              <a:rPr lang="en-GB" sz="3200" b="1" dirty="0">
                <a:solidFill>
                  <a:srgbClr val="3C50B6"/>
                </a:solidFill>
              </a:rPr>
              <a:t> </a:t>
            </a:r>
            <a:r>
              <a:rPr lang="en-GB" sz="3200" b="1" dirty="0" err="1">
                <a:solidFill>
                  <a:srgbClr val="3C50B6"/>
                </a:solidFill>
              </a:rPr>
              <a:t>acr</a:t>
            </a:r>
            <a:r>
              <a:rPr lang="en-GB" sz="3200" b="1" dirty="0">
                <a:solidFill>
                  <a:srgbClr val="3C50B6"/>
                </a:solidFill>
              </a:rPr>
              <a:t> create </a:t>
            </a:r>
            <a:r>
              <a:rPr lang="en-GB" sz="3200" b="1" dirty="0">
                <a:solidFill>
                  <a:srgbClr val="7030A0"/>
                </a:solidFill>
              </a:rPr>
              <a:t>--resource-group </a:t>
            </a:r>
            <a:r>
              <a:rPr lang="en-GB" sz="3200" b="1" dirty="0">
                <a:solidFill>
                  <a:srgbClr val="3C50B6"/>
                </a:solidFill>
              </a:rPr>
              <a:t>RG-REGISTRY </a:t>
            </a:r>
            <a:r>
              <a:rPr lang="en-GB" sz="3200" b="1" dirty="0">
                <a:solidFill>
                  <a:srgbClr val="7030A0"/>
                </a:solidFill>
              </a:rPr>
              <a:t>--name </a:t>
            </a:r>
            <a:r>
              <a:rPr lang="en-GB" sz="3200" b="1" dirty="0" err="1">
                <a:solidFill>
                  <a:srgbClr val="3C50B6"/>
                </a:solidFill>
              </a:rPr>
              <a:t>somename</a:t>
            </a:r>
            <a:r>
              <a:rPr lang="en-GB" sz="3200" b="1" dirty="0">
                <a:solidFill>
                  <a:srgbClr val="3C50B6"/>
                </a:solidFill>
              </a:rPr>
              <a:t> -</a:t>
            </a:r>
            <a:r>
              <a:rPr lang="en-GB" sz="3200" b="1" dirty="0">
                <a:solidFill>
                  <a:srgbClr val="7030A0"/>
                </a:solidFill>
              </a:rPr>
              <a:t>-</a:t>
            </a:r>
            <a:r>
              <a:rPr lang="en-GB" sz="3200" b="1" dirty="0" err="1">
                <a:solidFill>
                  <a:srgbClr val="7030A0"/>
                </a:solidFill>
              </a:rPr>
              <a:t>sku</a:t>
            </a:r>
            <a:r>
              <a:rPr lang="en-GB" sz="3200" b="1" dirty="0">
                <a:solidFill>
                  <a:srgbClr val="7030A0"/>
                </a:solidFill>
              </a:rPr>
              <a:t> </a:t>
            </a:r>
            <a:r>
              <a:rPr lang="en-GB" sz="3200" b="1" dirty="0">
                <a:solidFill>
                  <a:srgbClr val="3C50B6"/>
                </a:solidFill>
              </a:rPr>
              <a:t>Basic</a:t>
            </a:r>
          </a:p>
          <a:p>
            <a:endParaRPr lang="en-GB" sz="3200" dirty="0"/>
          </a:p>
          <a:p>
            <a:r>
              <a:rPr lang="en-GB" sz="3200" b="1" dirty="0">
                <a:solidFill>
                  <a:srgbClr val="3C50B6"/>
                </a:solidFill>
              </a:rPr>
              <a:t>&gt;</a:t>
            </a:r>
            <a:r>
              <a:rPr lang="en-GB" sz="3200" b="1" dirty="0" err="1">
                <a:solidFill>
                  <a:srgbClr val="3C50B6"/>
                </a:solidFill>
              </a:rPr>
              <a:t>az</a:t>
            </a:r>
            <a:r>
              <a:rPr lang="en-GB" sz="3200" b="1" dirty="0">
                <a:solidFill>
                  <a:srgbClr val="3C50B6"/>
                </a:solidFill>
              </a:rPr>
              <a:t> group</a:t>
            </a:r>
            <a:r>
              <a:rPr lang="en-GB" sz="3200" dirty="0"/>
              <a:t> delete </a:t>
            </a:r>
            <a:r>
              <a:rPr lang="en-GB" sz="3200" b="1" dirty="0">
                <a:solidFill>
                  <a:srgbClr val="7030A0"/>
                </a:solidFill>
              </a:rPr>
              <a:t>--name </a:t>
            </a:r>
            <a:r>
              <a:rPr lang="en-GB" sz="3200" b="1" dirty="0">
                <a:solidFill>
                  <a:srgbClr val="3C50B6"/>
                </a:solidFill>
              </a:rPr>
              <a:t>RG-REGISTRY</a:t>
            </a:r>
            <a:endParaRPr lang="de-DE" sz="3200" b="1" dirty="0">
              <a:solidFill>
                <a:srgbClr val="3C50B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A06199-1692-4644-B51C-211E24239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037" y="1439862"/>
            <a:ext cx="3733800" cy="10106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475CE7-A91B-4B5F-9AE3-A7866F6BC2A1}"/>
              </a:ext>
            </a:extLst>
          </p:cNvPr>
          <p:cNvSpPr/>
          <p:nvPr/>
        </p:nvSpPr>
        <p:spPr>
          <a:xfrm>
            <a:off x="46037" y="6514585"/>
            <a:ext cx="6043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https://docs.microsoft.com/en-us/azure/container-registry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96807646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64CEC-6344-4B80-9ECD-64F01A2AF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Admin Access and login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F2D0D1-4AB6-4416-8504-81196B73E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" y="1212849"/>
            <a:ext cx="4648200" cy="5208620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AA78BDCC-A346-4D25-A6A2-C1863F3BCF6B}"/>
              </a:ext>
            </a:extLst>
          </p:cNvPr>
          <p:cNvSpPr/>
          <p:nvPr/>
        </p:nvSpPr>
        <p:spPr bwMode="auto">
          <a:xfrm>
            <a:off x="5227637" y="1592262"/>
            <a:ext cx="3962400" cy="703957"/>
          </a:xfrm>
          <a:prstGeom prst="wedgeRectCallout">
            <a:avLst>
              <a:gd name="adj1" fmla="val -78781"/>
              <a:gd name="adj2" fmla="val 255480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With this we can access it from i.e.: command line</a:t>
            </a:r>
            <a:endParaRPr lang="de-DE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230DE8-EA92-4C14-BCCA-674BD9AD8C3C}"/>
              </a:ext>
            </a:extLst>
          </p:cNvPr>
          <p:cNvSpPr/>
          <p:nvPr/>
        </p:nvSpPr>
        <p:spPr bwMode="auto">
          <a:xfrm>
            <a:off x="3170237" y="2838470"/>
            <a:ext cx="381000" cy="1524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32E165-D752-450B-91FC-F5A8C8071AEB}"/>
              </a:ext>
            </a:extLst>
          </p:cNvPr>
          <p:cNvSpPr/>
          <p:nvPr/>
        </p:nvSpPr>
        <p:spPr>
          <a:xfrm>
            <a:off x="4846637" y="6126750"/>
            <a:ext cx="7435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latin typeface="Consolas" panose="020B0609020204030204" pitchFamily="49" charset="0"/>
              </a:rPr>
              <a:t>&gt; </a:t>
            </a:r>
            <a:r>
              <a:rPr lang="de-DE" dirty="0" err="1">
                <a:latin typeface="Consolas" panose="020B0609020204030204" pitchFamily="49" charset="0"/>
              </a:rPr>
              <a:t>docker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login</a:t>
            </a:r>
            <a:r>
              <a:rPr lang="de-DE" dirty="0">
                <a:latin typeface="Consolas" panose="020B0609020204030204" pitchFamily="49" charset="0"/>
              </a:rPr>
              <a:t> -u </a:t>
            </a:r>
            <a:r>
              <a:rPr lang="de-DE" dirty="0" err="1">
                <a:latin typeface="Consolas" panose="020B0609020204030204" pitchFamily="49" charset="0"/>
              </a:rPr>
              <a:t>myregistry</a:t>
            </a:r>
            <a:r>
              <a:rPr lang="de-DE" dirty="0">
                <a:latin typeface="Consolas" panose="020B0609020204030204" pitchFamily="49" charset="0"/>
              </a:rPr>
              <a:t> -p PWD myregistry.azurecr.io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03194F-236C-48A3-A5C8-62E5B88A3318}"/>
              </a:ext>
            </a:extLst>
          </p:cNvPr>
          <p:cNvSpPr/>
          <p:nvPr/>
        </p:nvSpPr>
        <p:spPr>
          <a:xfrm>
            <a:off x="2729603" y="2776170"/>
            <a:ext cx="8812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b="1" dirty="0" err="1"/>
              <a:t>myregistry</a:t>
            </a:r>
            <a:endParaRPr lang="de-DE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23260B6-D6E6-4F0D-A72F-7DA5B40A4CB6}"/>
              </a:ext>
            </a:extLst>
          </p:cNvPr>
          <p:cNvCxnSpPr>
            <a:cxnSpLocks/>
          </p:cNvCxnSpPr>
          <p:nvPr/>
        </p:nvCxnSpPr>
        <p:spPr>
          <a:xfrm>
            <a:off x="3921494" y="3153013"/>
            <a:ext cx="6106743" cy="308744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B7348D-8C60-4561-B6EF-4EEF6ABF9854}"/>
              </a:ext>
            </a:extLst>
          </p:cNvPr>
          <p:cNvCxnSpPr>
            <a:cxnSpLocks/>
          </p:cNvCxnSpPr>
          <p:nvPr/>
        </p:nvCxnSpPr>
        <p:spPr>
          <a:xfrm>
            <a:off x="4770437" y="5859462"/>
            <a:ext cx="3962400" cy="38100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EC70D93-0674-4ECE-AACC-A9C88043164E}"/>
              </a:ext>
            </a:extLst>
          </p:cNvPr>
          <p:cNvSpPr/>
          <p:nvPr/>
        </p:nvSpPr>
        <p:spPr bwMode="auto">
          <a:xfrm>
            <a:off x="3218464" y="1972218"/>
            <a:ext cx="381000" cy="1524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D63CF6-94AA-40F0-8789-92FBC4830ABA}"/>
              </a:ext>
            </a:extLst>
          </p:cNvPr>
          <p:cNvSpPr/>
          <p:nvPr/>
        </p:nvSpPr>
        <p:spPr>
          <a:xfrm>
            <a:off x="3110603" y="1896858"/>
            <a:ext cx="8812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b="1" dirty="0" err="1"/>
              <a:t>myregistry</a:t>
            </a:r>
            <a:endParaRPr lang="de-DE" b="1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D61654C-F75F-4664-BA84-99DE0D9F07F1}"/>
              </a:ext>
            </a:extLst>
          </p:cNvPr>
          <p:cNvCxnSpPr>
            <a:stCxn id="16" idx="3"/>
          </p:cNvCxnSpPr>
          <p:nvPr/>
        </p:nvCxnSpPr>
        <p:spPr>
          <a:xfrm>
            <a:off x="3991870" y="2035358"/>
            <a:ext cx="3978967" cy="420510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D424FCF-9ABC-4C2B-A49B-DD8B81456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796" y="4513481"/>
            <a:ext cx="809625" cy="2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145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F264C-BCE3-4FF1-A1DF-92F573A81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image to registry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A32DA7-F593-49C9-91B3-631C86D2F3B2}"/>
              </a:ext>
            </a:extLst>
          </p:cNvPr>
          <p:cNvSpPr/>
          <p:nvPr/>
        </p:nvSpPr>
        <p:spPr>
          <a:xfrm>
            <a:off x="427037" y="2474801"/>
            <a:ext cx="7276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>
                <a:latin typeface="Consolas" panose="020B0609020204030204" pitchFamily="49" charset="0"/>
              </a:rPr>
              <a:t>&gt; docker tag aspnetapp damir.azurecr.io/aspnetapp:v1.0</a:t>
            </a:r>
            <a:endParaRPr lang="de-DE" dirty="0"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CA5DD1-3C83-4469-A269-5D23918FF8CB}"/>
              </a:ext>
            </a:extLst>
          </p:cNvPr>
          <p:cNvSpPr/>
          <p:nvPr/>
        </p:nvSpPr>
        <p:spPr>
          <a:xfrm>
            <a:off x="427037" y="3172412"/>
            <a:ext cx="6009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>
                <a:latin typeface="Consolas" panose="020B0609020204030204" pitchFamily="49" charset="0"/>
              </a:rPr>
              <a:t>&gt; Docker push damir.azurecr.io/aspnetapp:v1.0</a:t>
            </a:r>
            <a:endParaRPr lang="de-DE" dirty="0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1B8194C3-6C7A-42AE-B1A2-EE452F07A4F2}"/>
              </a:ext>
            </a:extLst>
          </p:cNvPr>
          <p:cNvSpPr/>
          <p:nvPr/>
        </p:nvSpPr>
        <p:spPr bwMode="auto">
          <a:xfrm>
            <a:off x="8047037" y="1744662"/>
            <a:ext cx="3962400" cy="577740"/>
          </a:xfrm>
          <a:prstGeom prst="wedgeRectCallout">
            <a:avLst>
              <a:gd name="adj1" fmla="val -66728"/>
              <a:gd name="adj2" fmla="val 74491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Prepares image for push</a:t>
            </a:r>
            <a:endParaRPr lang="de-DE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7DCCD7F8-50A2-446B-B76B-C9440FB3ABCC}"/>
              </a:ext>
            </a:extLst>
          </p:cNvPr>
          <p:cNvSpPr/>
          <p:nvPr/>
        </p:nvSpPr>
        <p:spPr bwMode="auto">
          <a:xfrm>
            <a:off x="8047037" y="3068208"/>
            <a:ext cx="3962400" cy="577740"/>
          </a:xfrm>
          <a:prstGeom prst="wedgeRectCallout">
            <a:avLst>
              <a:gd name="adj1" fmla="val -84807"/>
              <a:gd name="adj2" fmla="val 14005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Pushes (uploads) image to registry</a:t>
            </a:r>
            <a:endParaRPr lang="de-DE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7DD27C-F4B3-462A-896A-524200D7A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37" y="3935413"/>
            <a:ext cx="7724775" cy="1314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55CABC-E854-4DCA-983D-85D1268AD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237" y="3878262"/>
            <a:ext cx="2817741" cy="2982163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384CEC71-908D-473A-B677-FA0BD911CD34}"/>
              </a:ext>
            </a:extLst>
          </p:cNvPr>
          <p:cNvSpPr/>
          <p:nvPr/>
        </p:nvSpPr>
        <p:spPr bwMode="auto">
          <a:xfrm>
            <a:off x="2332038" y="5766274"/>
            <a:ext cx="3962400" cy="778988"/>
          </a:xfrm>
          <a:prstGeom prst="wedgeRectCallout">
            <a:avLst>
              <a:gd name="adj1" fmla="val 140083"/>
              <a:gd name="adj2" fmla="val -27834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After publish, repository can be viewed in portal</a:t>
            </a:r>
            <a:endParaRPr lang="de-DE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45170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22409-9EA2-4887-8769-658989DC2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SKUs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F2C08-953D-4B2D-BC84-6D5CD27B5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837" y="1516062"/>
            <a:ext cx="8933278" cy="426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9246"/>
      </p:ext>
    </p:extLst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A12B5-1E0A-4EDE-A5BE-FBC26FBAB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Pricing per day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EE604C-AEEC-47AF-816C-C1D039C81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40163" y="2900992"/>
            <a:ext cx="14782800" cy="14344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3E471E-70B4-4F30-AD7E-EC8D7A1069A7}"/>
              </a:ext>
            </a:extLst>
          </p:cNvPr>
          <p:cNvSpPr txBox="1"/>
          <p:nvPr/>
        </p:nvSpPr>
        <p:spPr>
          <a:xfrm>
            <a:off x="1646237" y="4250130"/>
            <a:ext cx="4572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5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43A10C-313C-43DD-AAE2-5E80063A0A6A}"/>
              </a:ext>
            </a:extLst>
          </p:cNvPr>
          <p:cNvSpPr txBox="1"/>
          <p:nvPr/>
        </p:nvSpPr>
        <p:spPr>
          <a:xfrm>
            <a:off x="5532437" y="4250130"/>
            <a:ext cx="9144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20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32153277"/>
      </p:ext>
    </p:extLst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723DAA-B622-44B3-9F1F-9ECDBCDF5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125677"/>
            <a:ext cx="10056812" cy="1181862"/>
          </a:xfrm>
        </p:spPr>
        <p:txBody>
          <a:bodyPr/>
          <a:lstStyle/>
          <a:p>
            <a:r>
              <a:rPr lang="en-US" dirty="0"/>
              <a:t>Azure Container Instances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643290"/>
      </p:ext>
    </p:extLst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798FF27F-5966-46EB-84DB-5A03C0D71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037" y="4573658"/>
            <a:ext cx="514350" cy="4667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D8C7D3-7AE8-4483-A513-E6568328D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79" y="1196660"/>
            <a:ext cx="3586559" cy="204946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E6E25E6-1DB6-429A-B902-9A753C891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ACI is a host for docker containers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E0050B-F88A-4C8F-8899-B7214B173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119" y="3192462"/>
            <a:ext cx="2332131" cy="2971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58A2B0-C192-4CA7-8BE9-94EDADE26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837" y="699824"/>
            <a:ext cx="3586559" cy="2049462"/>
          </a:xfrm>
          <a:prstGeom prst="rect">
            <a:avLst/>
          </a:prstGeom>
        </p:spPr>
      </p:pic>
      <p:pic>
        <p:nvPicPr>
          <p:cNvPr id="11" name="Picture 10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5242BA6A-411C-4F37-B5FA-26D33D1FB0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974" y="4552415"/>
            <a:ext cx="5384422" cy="1828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79D2B1-7938-4BE9-8B9B-8E75BDC3F9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6013" y="1806147"/>
            <a:ext cx="3221172" cy="16911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48A01E-1652-472D-99DC-2CCF836F8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589" y="1949216"/>
            <a:ext cx="514350" cy="4667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1F8333-66E2-46B3-A614-201FC4510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974" y="2515923"/>
            <a:ext cx="514350" cy="4667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00CCA99-FF55-419A-B9D5-D90810563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066" y="3082630"/>
            <a:ext cx="514350" cy="4667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1E5F48-177D-41F6-B4F4-CE9377ADD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37" y="4785777"/>
            <a:ext cx="514350" cy="4667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5780429-2355-4E14-9944-C07C87AF5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284" y="4987531"/>
            <a:ext cx="514350" cy="46672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3F5597F-AB85-4B7B-8901-A4789338731C}"/>
              </a:ext>
            </a:extLst>
          </p:cNvPr>
          <p:cNvSpPr/>
          <p:nvPr/>
        </p:nvSpPr>
        <p:spPr>
          <a:xfrm>
            <a:off x="4237037" y="1986125"/>
            <a:ext cx="2661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myreg.azurecr.io/myapp1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906D79A-8E86-4AE2-A4A6-804251CAFE92}"/>
              </a:ext>
            </a:extLst>
          </p:cNvPr>
          <p:cNvSpPr/>
          <p:nvPr/>
        </p:nvSpPr>
        <p:spPr>
          <a:xfrm>
            <a:off x="4245895" y="2580060"/>
            <a:ext cx="2697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myreg.azurecr.io/myapp2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9C610CA-1D3D-49A7-A812-DE42D5A3F8A7}"/>
              </a:ext>
            </a:extLst>
          </p:cNvPr>
          <p:cNvSpPr/>
          <p:nvPr/>
        </p:nvSpPr>
        <p:spPr>
          <a:xfrm>
            <a:off x="4268671" y="3142627"/>
            <a:ext cx="2697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myreg.azurecr.io/myapp3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A5B893D-B1C6-4583-BFE6-6ECDFA0BEE85}"/>
              </a:ext>
            </a:extLst>
          </p:cNvPr>
          <p:cNvSpPr/>
          <p:nvPr/>
        </p:nvSpPr>
        <p:spPr>
          <a:xfrm>
            <a:off x="4229807" y="6023247"/>
            <a:ext cx="3493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hub.docker.com/r/</a:t>
            </a:r>
            <a:r>
              <a:rPr lang="de-DE" dirty="0" err="1"/>
              <a:t>myreg</a:t>
            </a:r>
            <a:r>
              <a:rPr lang="de-DE" dirty="0"/>
              <a:t>/myapp1</a:t>
            </a:r>
          </a:p>
        </p:txBody>
      </p:sp>
    </p:spTree>
    <p:extLst>
      <p:ext uri="{BB962C8B-B14F-4D97-AF65-F5344CB8AC3E}">
        <p14:creationId xmlns:p14="http://schemas.microsoft.com/office/powerpoint/2010/main" val="20492188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8519E-6 -3.8493E-6 L -3.98519E-6 0.00023 C -0.00166 -0.00045 -0.00319 -0.00045 -0.00472 -0.00068 C -0.00587 -0.00113 -0.00689 -0.00181 -0.00804 -0.00227 C -0.0097 -0.00249 -0.01148 -0.00249 -0.01314 -0.00272 C -0.01634 -0.00408 -0.0194 -0.00567 -0.02246 -0.00658 C -0.02412 -0.00726 -0.02591 -0.00726 -0.02757 -0.00794 C -0.03612 -0.01112 -0.03038 -0.01044 -0.03969 -0.01316 C -0.06088 -0.01951 -0.0337 -0.01021 -0.05131 -0.01588 C -0.05693 -0.0177 -0.05629 -0.01793 -0.06191 -0.0202 C -0.06548 -0.02178 -0.06752 -0.02201 -0.07135 -0.02292 C -0.07569 -0.02496 -0.07505 -0.02496 -0.07927 -0.0261 C -0.08195 -0.02723 -0.08488 -0.02746 -0.08756 -0.02882 C -0.08897 -0.0295 -0.09037 -0.03041 -0.09178 -0.03064 C -0.09484 -0.03154 -0.09803 -0.03177 -0.10109 -0.03268 C -0.1025 -0.03313 -0.1039 -0.03359 -0.10531 -0.03404 C -0.1062 -0.03449 -0.10709 -0.03518 -0.10811 -0.0354 C -0.1099 -0.03563 -0.11182 -0.03563 -0.11373 -0.03608 C -0.11514 -0.03631 -0.11654 -0.03654 -0.11794 -0.03722 C -0.11884 -0.0379 -0.11973 -0.03881 -0.12075 -0.03926 C -0.12165 -0.03971 -0.12675 -0.04153 -0.12764 -0.04198 C -0.12854 -0.04198 -0.12943 -0.04244 -0.13045 -0.04244 C -0.1353 -0.04312 -0.14015 -0.0438 -0.14475 -0.04448 C -0.14603 -0.04471 -0.1473 -0.04471 -0.14858 -0.04516 C -0.15266 -0.04607 -0.14807 -0.04539 -0.15279 -0.04698 C -0.15381 -0.04743 -0.15496 -0.04766 -0.15611 -0.04766 C -0.16237 -0.05016 -0.15598 -0.04789 -0.16479 -0.0497 C -0.1653 -0.0497 -0.16568 -0.05016 -0.16619 -0.05016 C -0.16888 -0.05106 -0.17156 -0.05106 -0.17424 -0.05174 C -0.17985 -0.05265 -0.17258 -0.05174 -0.17985 -0.05356 C -0.18126 -0.05401 -0.18279 -0.05401 -0.18432 -0.05424 C -0.1893 -0.05696 -0.18368 -0.05424 -0.19045 -0.05628 C -0.19147 -0.05651 -0.19223 -0.05742 -0.19326 -0.05742 C -0.19619 -0.05833 -0.20206 -0.05878 -0.20206 -0.05855 C -0.2036 -0.05923 -0.20947 -0.06105 -0.21087 -0.0615 C -0.21547 -0.06218 -0.22006 -0.06241 -0.2244 -0.06332 C -0.2253 -0.06355 -0.22632 -0.06377 -0.22721 -0.064 C -0.22874 -0.06445 -0.23027 -0.06491 -0.23193 -0.06536 C -0.23359 -0.06559 -0.23525 -0.06559 -0.23704 -0.06604 C -0.23959 -0.0665 -0.24189 -0.06695 -0.24444 -0.06718 C -0.24585 -0.0674 -0.24725 -0.06763 -0.24866 -0.06809 C -0.25912 -0.07013 -0.2484 -0.06854 -0.25887 -0.0699 C -0.26793 -0.07308 -0.25657 -0.06945 -0.26716 -0.07194 C -0.26844 -0.07217 -0.26972 -0.07262 -0.27099 -0.07308 C -0.27138 -0.07331 -0.27189 -0.07376 -0.2724 -0.07376 C -0.27482 -0.07421 -0.27738 -0.07421 -0.2798 -0.07444 C -0.28108 -0.07467 -0.28452 -0.07535 -0.2858 -0.0758 C -0.28708 -0.07626 -0.28835 -0.07626 -0.2895 -0.07694 C -0.29014 -0.07762 -0.29078 -0.07807 -0.29142 -0.0783 C -0.29257 -0.07875 -0.29359 -0.07875 -0.29474 -0.07898 C -0.29563 -0.07921 -0.29665 -0.07943 -0.29755 -0.07966 C -0.29869 -0.08034 -0.29946 -0.08057 -0.30086 -0.08102 C -0.30227 -0.08125 -0.30508 -0.0817 -0.30674 -0.08216 C -0.30788 -0.08261 -0.30891 -0.08329 -0.31005 -0.08352 C -0.31159 -0.0842 -0.31325 -0.0842 -0.31478 -0.08488 C -0.31516 -0.08511 -0.31567 -0.08533 -0.31618 -0.08556 C -0.31848 -0.08624 -0.3209 -0.0867 -0.32307 -0.0876 C -0.33584 -0.09214 -0.3232 -0.08783 -0.33188 -0.0926 C -0.33316 -0.09328 -0.33444 -0.09328 -0.33571 -0.09396 C -0.33878 -0.09555 -0.33724 -0.09509 -0.34031 -0.096 C -0.34082 -0.09646 -0.3412 -0.09691 -0.34171 -0.09736 C -0.34426 -0.09895 -0.34426 -0.09827 -0.34682 -0.09918 C -0.34771 -0.09963 -0.35116 -0.10122 -0.35243 -0.10122 C -0.35588 -0.10122 -0.35933 -0.10122 -0.36252 -0.10122 L -0.35894 -0.10122 " pathEditMode="relative" rAng="0" ptsTypes="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26" y="-50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076 0.00295 L -0.03076 0.00295 L -0.06408 0.00612 C -0.06625 0.00635 -0.06855 0.00681 -0.07059 0.00794 C -0.08999 0.01634 -0.0785 0.01271 -0.09267 0.02042 C -0.09599 0.02224 -0.09944 0.02383 -0.10288 0.02542 C -0.10927 0.02791 -0.11578 0.03041 -0.12216 0.03291 C -0.12535 0.03404 -0.1288 0.03449 -0.13199 0.03608 L -0.14373 0.04198 C -0.14667 0.04357 -0.1496 0.04562 -0.15254 0.04698 C -0.16977 0.05424 -0.16875 0.05356 -0.18164 0.05606 C -0.1976 0.06287 -0.18075 0.05651 -0.20219 0.06105 C -0.20385 0.0615 -0.21458 0.06491 -0.21815 0.06604 C -0.21981 0.06672 -0.22147 0.06763 -0.22326 0.06786 L -0.23117 0.06854 L -0.27993 0.06695 C -0.28172 0.06672 -0.28338 0.06582 -0.28504 0.06536 C -0.29767 0.06218 -0.28925 0.06491 -0.29538 0.06287 C -0.30444 0.06309 -0.3135 0.06287 -0.32257 0.06355 C -0.32308 0.06355 -0.32346 0.06491 -0.32397 0.06536 C -0.32448 0.06582 -0.32525 0.06582 -0.32576 0.06604 C -0.32729 0.06695 -0.32869 0.06763 -0.32997 0.06854 C -0.33086 0.06899 -0.33163 0.0699 -0.3324 0.07035 C -0.33303 0.07058 -0.33367 0.07058 -0.33418 0.07104 C -0.33648 0.07262 -0.33712 0.07421 -0.33942 0.07535 C -0.34031 0.0758 -0.34133 0.0758 -0.34222 0.07603 C -0.34286 0.07694 -0.34337 0.07784 -0.34414 0.07853 C -0.34554 0.08011 -0.34669 0.08034 -0.34835 0.08102 C -0.34937 0.08216 -0.35052 0.08329 -0.35154 0.08443 C -0.35537 0.08897 -0.35244 0.08692 -0.35537 0.08851 C -0.35869 0.0926 -0.35703 0.09146 -0.35997 0.09282 C -0.36073 0.09419 -0.36341 0.09623 -0.36239 0.09691 L -0.35958 0.0985 L -0.35818 0.09941 C -0.3578 0.10145 -0.35792 0.10326 -0.35678 0.1044 C -0.35639 0.10463 -0.35614 0.1044 -0.35575 0.1044 L -0.35575 0.1044 L -0.35575 0.1044 " pathEditMode="relative" ptsTypes="AAAAAAAAAAAAAAAAAAAAAAAAAAAAAAAAAAAAAA">
                                      <p:cBhvr>
                                        <p:cTn id="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110CE-2160-44E3-942D-B9CEB5DF9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</a:t>
            </a:r>
            <a:endParaRPr lang="de-DE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A915C03-2E7C-4EDB-8EEB-0F569B8530F0}"/>
              </a:ext>
            </a:extLst>
          </p:cNvPr>
          <p:cNvGraphicFramePr/>
          <p:nvPr/>
        </p:nvGraphicFramePr>
        <p:xfrm>
          <a:off x="1189037" y="982662"/>
          <a:ext cx="9555691" cy="5527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5796757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0C053C-7467-4D22-9163-DD8EEC8A8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container instance?</a:t>
            </a: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1398A4-2B47-4E6C-B54E-E630014DE9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0837" y="1287462"/>
            <a:ext cx="11888787" cy="6647974"/>
          </a:xfrm>
        </p:spPr>
        <p:txBody>
          <a:bodyPr/>
          <a:lstStyle/>
          <a:p>
            <a:r>
              <a:rPr lang="en-GB" sz="2800" b="1" dirty="0" err="1">
                <a:solidFill>
                  <a:srgbClr val="3C50B6"/>
                </a:solidFill>
              </a:rPr>
              <a:t>az</a:t>
            </a:r>
            <a:r>
              <a:rPr lang="en-GB" sz="2800" b="1" dirty="0">
                <a:solidFill>
                  <a:srgbClr val="3C50B6"/>
                </a:solidFill>
              </a:rPr>
              <a:t> group create </a:t>
            </a:r>
            <a:r>
              <a:rPr lang="en-GB" sz="2800" b="1" dirty="0">
                <a:solidFill>
                  <a:srgbClr val="7030A0"/>
                </a:solidFill>
              </a:rPr>
              <a:t>--name </a:t>
            </a:r>
            <a:r>
              <a:rPr lang="en-GB" sz="2800" b="1" dirty="0">
                <a:solidFill>
                  <a:srgbClr val="3C50B6"/>
                </a:solidFill>
              </a:rPr>
              <a:t>RG-ACI </a:t>
            </a:r>
            <a:r>
              <a:rPr lang="en-GB" sz="2800" b="1" dirty="0">
                <a:solidFill>
                  <a:srgbClr val="7030A0"/>
                </a:solidFill>
              </a:rPr>
              <a:t>--location </a:t>
            </a:r>
            <a:r>
              <a:rPr lang="en-GB" sz="2800" b="1" dirty="0" err="1">
                <a:solidFill>
                  <a:srgbClr val="3C50B6"/>
                </a:solidFill>
              </a:rPr>
              <a:t>westeurope</a:t>
            </a:r>
            <a:r>
              <a:rPr lang="en-GB" sz="2800" b="1" dirty="0">
                <a:solidFill>
                  <a:srgbClr val="3C50B6"/>
                </a:solidFill>
              </a:rPr>
              <a:t> </a:t>
            </a:r>
          </a:p>
          <a:p>
            <a:endParaRPr lang="de-DE" sz="2800" b="1" dirty="0">
              <a:solidFill>
                <a:srgbClr val="3C50B6"/>
              </a:solidFill>
            </a:endParaRPr>
          </a:p>
          <a:p>
            <a:r>
              <a:rPr lang="de-DE" sz="2800" b="1" dirty="0" err="1">
                <a:solidFill>
                  <a:srgbClr val="3C50B6"/>
                </a:solidFill>
              </a:rPr>
              <a:t>az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b="1" dirty="0" err="1">
                <a:solidFill>
                  <a:srgbClr val="3C50B6"/>
                </a:solidFill>
              </a:rPr>
              <a:t>container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b="1" dirty="0" err="1">
                <a:solidFill>
                  <a:srgbClr val="3C50B6"/>
                </a:solidFill>
              </a:rPr>
              <a:t>create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resource</a:t>
            </a:r>
            <a:r>
              <a:rPr lang="de-DE" sz="2800" dirty="0">
                <a:solidFill>
                  <a:srgbClr val="7030A0"/>
                </a:solidFill>
              </a:rPr>
              <a:t>-group </a:t>
            </a:r>
            <a:r>
              <a:rPr lang="de-DE" sz="2800" dirty="0"/>
              <a:t>RG-ACI </a:t>
            </a:r>
          </a:p>
          <a:p>
            <a:r>
              <a:rPr lang="de-DE" sz="2800" dirty="0">
                <a:solidFill>
                  <a:srgbClr val="7030A0"/>
                </a:solidFill>
              </a:rPr>
              <a:t>--name</a:t>
            </a:r>
            <a:r>
              <a:rPr lang="de-DE" sz="2800" dirty="0"/>
              <a:t> myservice1 </a:t>
            </a:r>
          </a:p>
          <a:p>
            <a:r>
              <a:rPr lang="de-DE" sz="2800" dirty="0"/>
              <a:t>--image damir.azurecr.io/</a:t>
            </a:r>
            <a:r>
              <a:rPr lang="de-DE" sz="2800" dirty="0" err="1"/>
              <a:t>mywebapi:latest</a:t>
            </a:r>
            <a:r>
              <a:rPr lang="de-DE" sz="2800" dirty="0"/>
              <a:t> </a:t>
            </a:r>
          </a:p>
          <a:p>
            <a:r>
              <a:rPr lang="de-DE" sz="2800" dirty="0"/>
              <a:t>-</a:t>
            </a:r>
            <a:r>
              <a:rPr lang="de-DE" sz="2800" dirty="0">
                <a:solidFill>
                  <a:srgbClr val="7030A0"/>
                </a:solidFill>
              </a:rPr>
              <a:t>-</a:t>
            </a:r>
            <a:r>
              <a:rPr lang="de-DE" sz="2800" dirty="0" err="1">
                <a:solidFill>
                  <a:srgbClr val="7030A0"/>
                </a:solidFill>
              </a:rPr>
              <a:t>ip-address</a:t>
            </a:r>
            <a:r>
              <a:rPr lang="de-DE" sz="2800" dirty="0">
                <a:solidFill>
                  <a:srgbClr val="7030A0"/>
                </a:solidFill>
              </a:rPr>
              <a:t> </a:t>
            </a:r>
            <a:r>
              <a:rPr lang="de-DE" sz="2800" dirty="0" err="1"/>
              <a:t>public</a:t>
            </a:r>
            <a:r>
              <a:rPr lang="de-DE" sz="2800" dirty="0"/>
              <a:t> </a:t>
            </a:r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ports</a:t>
            </a:r>
            <a:r>
              <a:rPr lang="de-DE" sz="2800" dirty="0">
                <a:solidFill>
                  <a:srgbClr val="7030A0"/>
                </a:solidFill>
              </a:rPr>
              <a:t> </a:t>
            </a:r>
            <a:r>
              <a:rPr lang="de-DE" sz="2800" dirty="0"/>
              <a:t>80 </a:t>
            </a:r>
          </a:p>
          <a:p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os</a:t>
            </a:r>
            <a:r>
              <a:rPr lang="de-DE" sz="2800" dirty="0">
                <a:solidFill>
                  <a:srgbClr val="7030A0"/>
                </a:solidFill>
              </a:rPr>
              <a:t>-type </a:t>
            </a:r>
            <a:r>
              <a:rPr lang="de-DE" sz="2800" dirty="0" err="1"/>
              <a:t>windows</a:t>
            </a:r>
            <a:endParaRPr lang="de-DE" sz="2800" dirty="0"/>
          </a:p>
          <a:p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registry</a:t>
            </a:r>
            <a:r>
              <a:rPr lang="de-DE" sz="2800" dirty="0">
                <a:solidFill>
                  <a:srgbClr val="7030A0"/>
                </a:solidFill>
              </a:rPr>
              <a:t>-login-server </a:t>
            </a:r>
            <a:r>
              <a:rPr lang="de-DE" sz="2800" dirty="0"/>
              <a:t>damir.azurecr.io </a:t>
            </a:r>
          </a:p>
          <a:p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registry-username</a:t>
            </a:r>
            <a:r>
              <a:rPr lang="de-DE" sz="2800" dirty="0">
                <a:solidFill>
                  <a:srgbClr val="7030A0"/>
                </a:solidFill>
              </a:rPr>
              <a:t> </a:t>
            </a:r>
            <a:r>
              <a:rPr lang="de-DE" sz="2800" dirty="0" err="1"/>
              <a:t>username</a:t>
            </a:r>
            <a:r>
              <a:rPr lang="de-DE" sz="2800" dirty="0"/>
              <a:t> </a:t>
            </a:r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registry</a:t>
            </a:r>
            <a:r>
              <a:rPr lang="de-DE" sz="2800" dirty="0">
                <a:solidFill>
                  <a:srgbClr val="7030A0"/>
                </a:solidFill>
              </a:rPr>
              <a:t>-password </a:t>
            </a:r>
            <a:r>
              <a:rPr lang="de-DE" sz="2800" dirty="0"/>
              <a:t>*** </a:t>
            </a:r>
          </a:p>
          <a:p>
            <a:endParaRPr lang="en-US" sz="2800" dirty="0"/>
          </a:p>
          <a:p>
            <a:r>
              <a:rPr lang="de-DE" sz="2800" b="1" dirty="0" err="1">
                <a:solidFill>
                  <a:srgbClr val="3C50B6"/>
                </a:solidFill>
              </a:rPr>
              <a:t>az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b="1" dirty="0" err="1">
                <a:solidFill>
                  <a:srgbClr val="3C50B6"/>
                </a:solidFill>
              </a:rPr>
              <a:t>container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b="1" dirty="0" err="1">
                <a:solidFill>
                  <a:srgbClr val="3C50B6"/>
                </a:solidFill>
              </a:rPr>
              <a:t>show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resource</a:t>
            </a:r>
            <a:r>
              <a:rPr lang="de-DE" sz="2800" dirty="0">
                <a:solidFill>
                  <a:srgbClr val="7030A0"/>
                </a:solidFill>
              </a:rPr>
              <a:t>-group </a:t>
            </a:r>
            <a:r>
              <a:rPr lang="de-DE" sz="2800" dirty="0"/>
              <a:t>RG-ACI </a:t>
            </a:r>
            <a:r>
              <a:rPr lang="de-DE" sz="2800" dirty="0">
                <a:solidFill>
                  <a:srgbClr val="7030A0"/>
                </a:solidFill>
              </a:rPr>
              <a:t>--name</a:t>
            </a:r>
            <a:r>
              <a:rPr lang="de-DE" sz="2800" dirty="0"/>
              <a:t> myservice1 </a:t>
            </a:r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query</a:t>
            </a:r>
            <a:r>
              <a:rPr lang="de-DE" sz="2800" dirty="0"/>
              <a:t> "{</a:t>
            </a:r>
            <a:r>
              <a:rPr lang="de-DE" sz="2800" dirty="0" err="1"/>
              <a:t>FQDN:ipAddress.fqdn,ProvisioningState:provisioningState</a:t>
            </a:r>
            <a:r>
              <a:rPr lang="de-DE" sz="2800" dirty="0"/>
              <a:t>}" </a:t>
            </a:r>
            <a:r>
              <a:rPr lang="de-DE" sz="2800" dirty="0">
                <a:solidFill>
                  <a:srgbClr val="7030A0"/>
                </a:solidFill>
              </a:rPr>
              <a:t>--out </a:t>
            </a:r>
            <a:r>
              <a:rPr lang="de-DE" sz="2800" dirty="0" err="1"/>
              <a:t>table</a:t>
            </a:r>
            <a:endParaRPr lang="de-DE" sz="2800" dirty="0"/>
          </a:p>
          <a:p>
            <a:endParaRPr lang="en-US" sz="2800" dirty="0"/>
          </a:p>
          <a:p>
            <a:r>
              <a:rPr lang="de-DE" sz="2800" b="1" dirty="0" err="1">
                <a:solidFill>
                  <a:srgbClr val="3C50B6"/>
                </a:solidFill>
              </a:rPr>
              <a:t>az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b="1" dirty="0" err="1">
                <a:solidFill>
                  <a:srgbClr val="3C50B6"/>
                </a:solidFill>
              </a:rPr>
              <a:t>container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b="1" dirty="0" err="1">
                <a:solidFill>
                  <a:srgbClr val="3C50B6"/>
                </a:solidFill>
              </a:rPr>
              <a:t>show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resource</a:t>
            </a:r>
            <a:r>
              <a:rPr lang="de-DE" sz="2800" dirty="0">
                <a:solidFill>
                  <a:srgbClr val="7030A0"/>
                </a:solidFill>
              </a:rPr>
              <a:t>-group </a:t>
            </a:r>
            <a:r>
              <a:rPr lang="de-DE" sz="2800" dirty="0"/>
              <a:t>RG-ACI </a:t>
            </a:r>
            <a:r>
              <a:rPr lang="de-DE" sz="2800" dirty="0">
                <a:solidFill>
                  <a:srgbClr val="7030A0"/>
                </a:solidFill>
              </a:rPr>
              <a:t>--name</a:t>
            </a:r>
            <a:r>
              <a:rPr lang="de-DE" sz="2800" dirty="0"/>
              <a:t> myservice1</a:t>
            </a:r>
          </a:p>
        </p:txBody>
      </p:sp>
    </p:spTree>
    <p:extLst>
      <p:ext uri="{BB962C8B-B14F-4D97-AF65-F5344CB8AC3E}">
        <p14:creationId xmlns:p14="http://schemas.microsoft.com/office/powerpoint/2010/main" val="4101817188"/>
      </p:ext>
    </p:extLst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D996C-0FAD-424C-83ED-9DAF676BF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container instances pricing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9E73B6-56AE-4EC7-B533-D9558AB46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437" y="1650275"/>
            <a:ext cx="3238500" cy="2705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14FCC8-DE75-4607-A3CB-87E1D607D3AC}"/>
              </a:ext>
            </a:extLst>
          </p:cNvPr>
          <p:cNvSpPr/>
          <p:nvPr/>
        </p:nvSpPr>
        <p:spPr>
          <a:xfrm>
            <a:off x="5408519" y="2125662"/>
            <a:ext cx="621665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505050"/>
                </a:solidFill>
                <a:latin typeface="Segoe UI" panose="020B0502040204020203" pitchFamily="34" charset="0"/>
              </a:rPr>
              <a:t>EXAMPLE: </a:t>
            </a:r>
            <a:r>
              <a:rPr lang="de-DE" b="1" dirty="0"/>
              <a:t>$11.85 </a:t>
            </a:r>
            <a:endParaRPr lang="en-GB" b="1" dirty="0">
              <a:solidFill>
                <a:srgbClr val="505050"/>
              </a:solidFill>
              <a:latin typeface="Segoe UI" panose="020B0502040204020203" pitchFamily="34" charset="0"/>
            </a:endParaRPr>
          </a:p>
          <a:p>
            <a:endParaRPr lang="en-GB" dirty="0">
              <a:solidFill>
                <a:srgbClr val="505050"/>
              </a:solidFill>
              <a:latin typeface="Segoe UI" panose="020B0502040204020203" pitchFamily="34" charset="0"/>
            </a:endParaRPr>
          </a:p>
          <a:p>
            <a:r>
              <a:rPr lang="en-GB" dirty="0">
                <a:solidFill>
                  <a:srgbClr val="505050"/>
                </a:solidFill>
                <a:latin typeface="Segoe UI" panose="020B0502040204020203" pitchFamily="34" charset="0"/>
              </a:rPr>
              <a:t>You create a container instance with a 1 core, 2 GB configuration 50 times daily during a month (30 days). </a:t>
            </a:r>
          </a:p>
          <a:p>
            <a:br>
              <a:rPr lang="en-GB" dirty="0">
                <a:solidFill>
                  <a:srgbClr val="505050"/>
                </a:solidFill>
                <a:latin typeface="Segoe UI" panose="020B0502040204020203" pitchFamily="34" charset="0"/>
              </a:rPr>
            </a:br>
            <a:r>
              <a:rPr lang="en-GB" dirty="0">
                <a:solidFill>
                  <a:srgbClr val="505050"/>
                </a:solidFill>
                <a:latin typeface="Segoe UI" panose="020B0502040204020203" pitchFamily="34" charset="0"/>
              </a:rPr>
              <a:t>The container duration of each instance is 2 minutes and 30 seconds.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39412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723DAA-B622-44B3-9F1F-9ECDBCDF5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125677"/>
            <a:ext cx="10056812" cy="2179058"/>
          </a:xfrm>
        </p:spPr>
        <p:txBody>
          <a:bodyPr/>
          <a:lstStyle/>
          <a:p>
            <a:r>
              <a:rPr lang="en-US" dirty="0"/>
              <a:t>Azure Container Service</a:t>
            </a:r>
            <a:br>
              <a:rPr lang="en-US" dirty="0"/>
            </a:br>
            <a:r>
              <a:rPr lang="en-US" dirty="0"/>
              <a:t>(AKS)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065655"/>
      </p:ext>
    </p:extLst>
  </p:cSld>
  <p:clrMapOvr>
    <a:masterClrMapping/>
  </p:clrMapOvr>
  <p:transition spd="slow">
    <p:cov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747F8-0E22-4FE0-B98B-D560374F1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Cluster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283112-CE59-41E8-B8FE-30356EB9F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037" y="525462"/>
            <a:ext cx="7733302" cy="639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3593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3FA5C-2F9F-4BB8-A279-220A2363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 abbreviation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9FF40-94C7-42FC-B428-114B5419A9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8435" y="2214671"/>
            <a:ext cx="11888787" cy="68326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KUBERNETES =&gt; </a:t>
            </a:r>
            <a:r>
              <a:rPr lang="en-GB" dirty="0"/>
              <a:t>(K – eight characters – S) =&gt; K8S=&gt;K8</a:t>
            </a:r>
            <a:endParaRPr lang="de-DE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A6B11EC-7903-4930-AB13-4845745DF0AE}"/>
              </a:ext>
            </a:extLst>
          </p:cNvPr>
          <p:cNvSpPr txBox="1">
            <a:spLocks/>
          </p:cNvSpPr>
          <p:nvPr/>
        </p:nvSpPr>
        <p:spPr>
          <a:xfrm>
            <a:off x="207100" y="4259262"/>
            <a:ext cx="11888787" cy="6832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 WASGIBTES =&gt; </a:t>
            </a:r>
            <a:r>
              <a:rPr lang="en-GB" dirty="0"/>
              <a:t>(S – eight characters – a) =&gt; W7S=&gt;W7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033807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23A0CC-ABBE-44E2-9471-085D424B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on Azure</a:t>
            </a: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8BE0E8-913C-452E-9512-485DB60361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2850011"/>
          </a:xfrm>
        </p:spPr>
        <p:txBody>
          <a:bodyPr/>
          <a:lstStyle/>
          <a:p>
            <a:r>
              <a:rPr lang="en-US" dirty="0"/>
              <a:t>Managed  Kubernetes Cluster in Azure</a:t>
            </a:r>
          </a:p>
          <a:p>
            <a:r>
              <a:rPr lang="en-US" dirty="0"/>
              <a:t>You don’t deal with infrastructure</a:t>
            </a:r>
          </a:p>
          <a:p>
            <a:pPr lvl="1"/>
            <a:r>
              <a:rPr lang="en-US" dirty="0"/>
              <a:t>No maintenance of VM</a:t>
            </a:r>
          </a:p>
          <a:p>
            <a:pPr lvl="1"/>
            <a:r>
              <a:rPr lang="en-US" dirty="0"/>
              <a:t>No maintenance of Cluster</a:t>
            </a:r>
          </a:p>
          <a:p>
            <a:r>
              <a:rPr lang="en-US" dirty="0"/>
              <a:t>You pay for consumption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2643259"/>
      </p:ext>
    </p:extLst>
  </p:cSld>
  <p:clrMapOvr>
    <a:masterClrMapping/>
  </p:clrMapOvr>
  <p:transition spd="slow">
    <p:cover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30F19-3896-4163-9063-51F66BAE5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provisioning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7B607-DDE7-4F4F-81BF-0155DC510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037" y="3824426"/>
            <a:ext cx="12161773" cy="3170099"/>
          </a:xfrm>
        </p:spPr>
        <p:txBody>
          <a:bodyPr/>
          <a:lstStyle/>
          <a:p>
            <a:pPr marL="0" indent="0">
              <a:buNone/>
            </a:pPr>
            <a:br>
              <a:rPr lang="de-DE" dirty="0"/>
            </a:br>
            <a:r>
              <a:rPr lang="de-DE" sz="2400" b="1" dirty="0" err="1">
                <a:solidFill>
                  <a:srgbClr val="0078D7"/>
                </a:solidFill>
              </a:rPr>
              <a:t>kubectl</a:t>
            </a:r>
            <a:r>
              <a:rPr lang="de-DE" sz="2400" b="1" dirty="0">
                <a:solidFill>
                  <a:srgbClr val="0078D7"/>
                </a:solidFill>
              </a:rPr>
              <a:t> </a:t>
            </a:r>
            <a:r>
              <a:rPr lang="de-DE" sz="2400" b="1" dirty="0" err="1">
                <a:solidFill>
                  <a:srgbClr val="0078D7"/>
                </a:solidFill>
              </a:rPr>
              <a:t>create</a:t>
            </a:r>
            <a:r>
              <a:rPr lang="de-DE" sz="2400" b="1" dirty="0">
                <a:solidFill>
                  <a:srgbClr val="0078D7"/>
                </a:solidFill>
              </a:rPr>
              <a:t> </a:t>
            </a:r>
            <a:r>
              <a:rPr lang="de-DE" sz="2400" dirty="0"/>
              <a:t>-f </a:t>
            </a:r>
            <a:r>
              <a:rPr lang="de-DE" sz="2400" dirty="0" err="1"/>
              <a:t>mywebapi-deployment.yaml</a:t>
            </a:r>
            <a:r>
              <a:rPr lang="de-DE" sz="2400" dirty="0"/>
              <a:t> --</a:t>
            </a:r>
            <a:r>
              <a:rPr lang="de-DE" sz="2400" dirty="0" err="1"/>
              <a:t>validate</a:t>
            </a:r>
            <a:r>
              <a:rPr lang="de-DE" sz="2400" dirty="0"/>
              <a:t>=</a:t>
            </a:r>
            <a:r>
              <a:rPr lang="de-DE" sz="2400" dirty="0" err="1"/>
              <a:t>false</a:t>
            </a:r>
            <a:endParaRPr lang="de-DE" sz="2800" dirty="0"/>
          </a:p>
          <a:p>
            <a:pPr marL="0" indent="0">
              <a:buNone/>
            </a:pPr>
            <a:br>
              <a:rPr lang="de-DE" sz="2800" dirty="0"/>
            </a:br>
            <a:r>
              <a:rPr lang="de-DE" sz="2400" b="1" dirty="0" err="1">
                <a:solidFill>
                  <a:srgbClr val="0078D7"/>
                </a:solidFill>
              </a:rPr>
              <a:t>az</a:t>
            </a:r>
            <a:r>
              <a:rPr lang="de-DE" sz="2400" b="1" dirty="0">
                <a:solidFill>
                  <a:srgbClr val="0078D7"/>
                </a:solidFill>
              </a:rPr>
              <a:t> </a:t>
            </a:r>
            <a:r>
              <a:rPr lang="de-DE" sz="2400" b="1" dirty="0" err="1">
                <a:solidFill>
                  <a:srgbClr val="0078D7"/>
                </a:solidFill>
              </a:rPr>
              <a:t>aks</a:t>
            </a:r>
            <a:r>
              <a:rPr lang="de-DE" sz="2400" b="1" dirty="0">
                <a:solidFill>
                  <a:srgbClr val="0078D7"/>
                </a:solidFill>
              </a:rPr>
              <a:t> browse </a:t>
            </a:r>
            <a:r>
              <a:rPr lang="de-DE" sz="2400" dirty="0"/>
              <a:t>-n </a:t>
            </a:r>
            <a:r>
              <a:rPr lang="de-DE" sz="2400" dirty="0" err="1"/>
              <a:t>myKubeCluster</a:t>
            </a:r>
            <a:r>
              <a:rPr lang="de-DE" sz="2400" dirty="0"/>
              <a:t> -g RG-KUBE</a:t>
            </a:r>
          </a:p>
          <a:p>
            <a:pPr marL="0" indent="0">
              <a:buNone/>
            </a:pPr>
            <a:br>
              <a:rPr lang="de-DE" sz="2400" dirty="0"/>
            </a:br>
            <a:r>
              <a:rPr lang="de-DE" sz="2400" b="1" dirty="0" err="1">
                <a:solidFill>
                  <a:srgbClr val="0078D7"/>
                </a:solidFill>
              </a:rPr>
              <a:t>kubectl</a:t>
            </a:r>
            <a:r>
              <a:rPr lang="de-DE" sz="2400" b="1" dirty="0">
                <a:solidFill>
                  <a:srgbClr val="0078D7"/>
                </a:solidFill>
              </a:rPr>
              <a:t> </a:t>
            </a:r>
            <a:r>
              <a:rPr lang="de-DE" sz="2400" b="1" dirty="0" err="1">
                <a:solidFill>
                  <a:srgbClr val="0078D7"/>
                </a:solidFill>
              </a:rPr>
              <a:t>delete</a:t>
            </a:r>
            <a:r>
              <a:rPr lang="de-DE" sz="2400" b="1" dirty="0">
                <a:solidFill>
                  <a:srgbClr val="0078D7"/>
                </a:solidFill>
              </a:rPr>
              <a:t> </a:t>
            </a:r>
            <a:r>
              <a:rPr lang="de-DE" sz="2400" dirty="0"/>
              <a:t>-f </a:t>
            </a:r>
            <a:r>
              <a:rPr lang="de-DE" sz="2400" dirty="0" err="1"/>
              <a:t>mywebapi-deployment.yaml</a:t>
            </a:r>
            <a:endParaRPr lang="de-DE" sz="2400" dirty="0"/>
          </a:p>
          <a:p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4C1840-356C-4D6D-BAAB-BE78EFC37E7E}"/>
              </a:ext>
            </a:extLst>
          </p:cNvPr>
          <p:cNvSpPr/>
          <p:nvPr/>
        </p:nvSpPr>
        <p:spPr>
          <a:xfrm>
            <a:off x="0" y="6514585"/>
            <a:ext cx="4663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2"/>
              </a:rPr>
              <a:t>https://docs.microsoft.com/en-us/azure/aks/</a:t>
            </a:r>
            <a:r>
              <a:rPr lang="de-DE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AACA03-49B4-4C5B-A45F-9E01EDBCA155}"/>
              </a:ext>
            </a:extLst>
          </p:cNvPr>
          <p:cNvSpPr/>
          <p:nvPr/>
        </p:nvSpPr>
        <p:spPr>
          <a:xfrm>
            <a:off x="427037" y="1363662"/>
            <a:ext cx="1173716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err="1">
                <a:solidFill>
                  <a:srgbClr val="0078D7"/>
                </a:solidFill>
                <a:latin typeface="+mj-lt"/>
              </a:rPr>
              <a:t>az</a:t>
            </a:r>
            <a:r>
              <a:rPr lang="en-GB" sz="2400" b="1" dirty="0">
                <a:solidFill>
                  <a:srgbClr val="0078D7"/>
                </a:solidFill>
                <a:latin typeface="+mj-lt"/>
              </a:rPr>
              <a:t> group create --name </a:t>
            </a:r>
            <a:r>
              <a:rPr lang="en-GB" sz="2400" b="1" dirty="0" err="1">
                <a:solidFill>
                  <a:srgbClr val="0078D7"/>
                </a:solidFill>
                <a:latin typeface="+mj-lt"/>
              </a:rPr>
              <a:t>myResourceGroup</a:t>
            </a:r>
            <a:r>
              <a:rPr lang="en-GB" sz="2400" b="1" dirty="0">
                <a:solidFill>
                  <a:srgbClr val="0078D7"/>
                </a:solidFill>
                <a:latin typeface="+mj-lt"/>
              </a:rPr>
              <a:t> --location </a:t>
            </a:r>
            <a:r>
              <a:rPr lang="en-GB" sz="2400" b="1" dirty="0" err="1">
                <a:solidFill>
                  <a:srgbClr val="0078D7"/>
                </a:solidFill>
                <a:latin typeface="+mj-lt"/>
              </a:rPr>
              <a:t>westeurope</a:t>
            </a:r>
            <a:endParaRPr lang="en-GB" sz="2400" b="1" dirty="0">
              <a:solidFill>
                <a:srgbClr val="0078D7"/>
              </a:solidFill>
              <a:latin typeface="+mj-lt"/>
            </a:endParaRPr>
          </a:p>
          <a:p>
            <a:endParaRPr lang="en-GB" sz="2400" b="1" dirty="0">
              <a:solidFill>
                <a:srgbClr val="0078D7"/>
              </a:solidFill>
              <a:latin typeface="+mj-lt"/>
            </a:endParaRPr>
          </a:p>
          <a:p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az</a:t>
            </a:r>
            <a:r>
              <a:rPr lang="de-DE" sz="2400" b="1" dirty="0">
                <a:solidFill>
                  <a:srgbClr val="0078D7"/>
                </a:solidFill>
                <a:latin typeface="+mj-lt"/>
              </a:rPr>
              <a:t> </a:t>
            </a:r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aks</a:t>
            </a:r>
            <a:r>
              <a:rPr lang="de-DE" sz="2400" b="1" dirty="0">
                <a:solidFill>
                  <a:srgbClr val="0078D7"/>
                </a:solidFill>
                <a:latin typeface="+mj-lt"/>
              </a:rPr>
              <a:t> </a:t>
            </a:r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create</a:t>
            </a:r>
            <a:r>
              <a:rPr lang="de-DE" sz="2400" b="1" dirty="0">
                <a:solidFill>
                  <a:srgbClr val="0078D7"/>
                </a:solidFill>
                <a:latin typeface="+mj-lt"/>
              </a:rPr>
              <a:t> --</a:t>
            </a:r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resource</a:t>
            </a:r>
            <a:r>
              <a:rPr lang="de-DE" sz="2400" b="1" dirty="0">
                <a:solidFill>
                  <a:srgbClr val="0078D7"/>
                </a:solidFill>
                <a:latin typeface="+mj-lt"/>
              </a:rPr>
              <a:t>-group </a:t>
            </a:r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myResourceGroup</a:t>
            </a:r>
            <a:r>
              <a:rPr lang="de-DE" sz="2400" b="1" dirty="0">
                <a:solidFill>
                  <a:srgbClr val="0078D7"/>
                </a:solidFill>
                <a:latin typeface="+mj-lt"/>
              </a:rPr>
              <a:t> --name </a:t>
            </a:r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myAKSCluster</a:t>
            </a:r>
            <a:r>
              <a:rPr lang="de-DE" sz="2400" b="1" dirty="0">
                <a:solidFill>
                  <a:srgbClr val="0078D7"/>
                </a:solidFill>
                <a:latin typeface="+mj-lt"/>
              </a:rPr>
              <a:t> --</a:t>
            </a:r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node</a:t>
            </a:r>
            <a:r>
              <a:rPr lang="de-DE" sz="2400" b="1" dirty="0">
                <a:solidFill>
                  <a:srgbClr val="0078D7"/>
                </a:solidFill>
                <a:latin typeface="+mj-lt"/>
              </a:rPr>
              <a:t>-count 1 --generate-</a:t>
            </a:r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ssh</a:t>
            </a:r>
            <a:r>
              <a:rPr lang="de-DE" sz="2400" b="1" dirty="0">
                <a:solidFill>
                  <a:srgbClr val="0078D7"/>
                </a:solidFill>
                <a:latin typeface="+mj-lt"/>
              </a:rPr>
              <a:t>-</a:t>
            </a:r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keys</a:t>
            </a:r>
            <a:endParaRPr lang="de-DE" sz="2400" b="1" dirty="0">
              <a:solidFill>
                <a:srgbClr val="0078D7"/>
              </a:solidFill>
              <a:latin typeface="+mj-lt"/>
            </a:endParaRPr>
          </a:p>
          <a:p>
            <a:endParaRPr lang="en-US" sz="2400" b="1" dirty="0">
              <a:solidFill>
                <a:srgbClr val="0078D7"/>
              </a:solidFill>
              <a:latin typeface="+mj-lt"/>
            </a:endParaRPr>
          </a:p>
          <a:p>
            <a:r>
              <a:rPr lang="en-US" sz="2400" b="1" dirty="0">
                <a:solidFill>
                  <a:srgbClr val="0078D7"/>
                </a:solidFill>
                <a:latin typeface="+mj-lt"/>
              </a:rPr>
              <a:t>Continue here: </a:t>
            </a:r>
            <a:r>
              <a:rPr lang="de-DE" sz="2000" b="1" dirty="0">
                <a:solidFill>
                  <a:srgbClr val="0078D7"/>
                </a:solidFill>
                <a:latin typeface="+mj-lt"/>
                <a:hlinkClick r:id="rId3"/>
              </a:rPr>
              <a:t>https://docs.microsoft.com/en-us/azure/aks/kubernetes-walkthrough</a:t>
            </a:r>
            <a:endParaRPr lang="de-DE" sz="2000" b="1" dirty="0">
              <a:solidFill>
                <a:srgbClr val="0078D7"/>
              </a:solidFill>
              <a:latin typeface="+mj-lt"/>
            </a:endParaRPr>
          </a:p>
          <a:p>
            <a:endParaRPr lang="de-DE" sz="2400" b="1" dirty="0">
              <a:solidFill>
                <a:srgbClr val="0078D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6499951"/>
      </p:ext>
    </p:extLst>
  </p:cSld>
  <p:clrMapOvr>
    <a:masterClrMapping/>
  </p:clrMapOvr>
  <p:transition spd="slow">
    <p:cover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B5D2A-78EE-40F9-883E-B7D779AE5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Dashboard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D0677-E790-4A29-852C-590535E7A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37" y="1363662"/>
            <a:ext cx="6086024" cy="5283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028463-FBED-444D-A12D-E31690C6D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545" y="2963862"/>
            <a:ext cx="5259808" cy="209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2551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8852C-9F22-48A5-BB43-64BE426D6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Fabric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396EF-1ED2-4B51-87FF-692FB2821F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1902059"/>
          </a:xfrm>
        </p:spPr>
        <p:txBody>
          <a:bodyPr/>
          <a:lstStyle/>
          <a:p>
            <a:r>
              <a:rPr lang="en-US" dirty="0"/>
              <a:t>Microsoft orchestrator is Service Fabric</a:t>
            </a:r>
          </a:p>
          <a:p>
            <a:r>
              <a:rPr lang="en-US" dirty="0"/>
              <a:t>Isolation on process level</a:t>
            </a:r>
          </a:p>
          <a:p>
            <a:r>
              <a:rPr lang="en-US" dirty="0"/>
              <a:t>Isolation with docker container</a:t>
            </a:r>
          </a:p>
        </p:txBody>
      </p:sp>
      <p:pic>
        <p:nvPicPr>
          <p:cNvPr id="5" name="Picture 4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02FFF558-E2EE-4E94-8054-F9812466F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437" y="3120939"/>
            <a:ext cx="8040296" cy="377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556496"/>
      </p:ext>
    </p:extLst>
  </p:cSld>
  <p:clrMapOvr>
    <a:masterClrMapping/>
  </p:clrMapOvr>
  <p:transition spd="slow">
    <p:cover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3435ED-6CEE-4D7E-8A28-D19D10AF5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facts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F649BA-631C-4057-B771-B6A4E23CE3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2272" y="1058862"/>
            <a:ext cx="11888787" cy="6531019"/>
          </a:xfrm>
        </p:spPr>
        <p:txBody>
          <a:bodyPr/>
          <a:lstStyle/>
          <a:p>
            <a:pPr lvl="0"/>
            <a:r>
              <a:rPr lang="de-DE" sz="2800" dirty="0"/>
              <a:t>Virtual </a:t>
            </a:r>
            <a:r>
              <a:rPr lang="de-DE" sz="2800" dirty="0" err="1"/>
              <a:t>machines</a:t>
            </a:r>
            <a:endParaRPr lang="de-DE" sz="2800" dirty="0"/>
          </a:p>
          <a:p>
            <a:pPr lvl="1"/>
            <a:r>
              <a:rPr lang="en-US" sz="2000" dirty="0"/>
              <a:t>Y</a:t>
            </a:r>
            <a:r>
              <a:rPr lang="de-DE" sz="2000" dirty="0" err="1"/>
              <a:t>ou</a:t>
            </a:r>
            <a:r>
              <a:rPr lang="de-DE" sz="2000" dirty="0"/>
              <a:t>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always</a:t>
            </a:r>
            <a:r>
              <a:rPr lang="de-DE" sz="2000" dirty="0"/>
              <a:t> do </a:t>
            </a:r>
            <a:r>
              <a:rPr lang="de-DE" sz="2000" dirty="0" err="1"/>
              <a:t>it</a:t>
            </a:r>
            <a:r>
              <a:rPr lang="de-DE" sz="2000" dirty="0"/>
              <a:t>, but </a:t>
            </a:r>
            <a:r>
              <a:rPr lang="de-DE" sz="2000" dirty="0" err="1"/>
              <a:t>it</a:t>
            </a:r>
            <a:r>
              <a:rPr lang="de-DE" sz="2000" dirty="0"/>
              <a:t> </a:t>
            </a:r>
            <a:r>
              <a:rPr lang="de-DE" sz="2000" dirty="0" err="1"/>
              <a:t>should</a:t>
            </a:r>
            <a:r>
              <a:rPr lang="de-DE" sz="2000" dirty="0"/>
              <a:t> not </a:t>
            </a:r>
            <a:r>
              <a:rPr lang="de-DE" sz="2000" dirty="0" err="1"/>
              <a:t>be</a:t>
            </a:r>
            <a:r>
              <a:rPr lang="de-DE" sz="2000" dirty="0"/>
              <a:t> </a:t>
            </a:r>
            <a:r>
              <a:rPr lang="de-DE" sz="2000" dirty="0" err="1"/>
              <a:t>your</a:t>
            </a:r>
            <a:r>
              <a:rPr lang="de-DE" sz="2000" dirty="0"/>
              <a:t> </a:t>
            </a:r>
            <a:r>
              <a:rPr lang="de-DE" sz="2000" dirty="0" err="1"/>
              <a:t>first</a:t>
            </a:r>
            <a:r>
              <a:rPr lang="de-DE" sz="2000" dirty="0"/>
              <a:t> </a:t>
            </a:r>
            <a:r>
              <a:rPr lang="de-DE" sz="2000" dirty="0" err="1"/>
              <a:t>choice</a:t>
            </a:r>
            <a:endParaRPr lang="de-DE" sz="2000" dirty="0"/>
          </a:p>
          <a:p>
            <a:pPr lvl="0"/>
            <a:r>
              <a:rPr lang="de-DE" sz="2800" dirty="0"/>
              <a:t>Containers</a:t>
            </a:r>
          </a:p>
          <a:p>
            <a:pPr lvl="1"/>
            <a:r>
              <a:rPr lang="en-US" sz="2000" dirty="0"/>
              <a:t>S</a:t>
            </a:r>
            <a:r>
              <a:rPr lang="de-DE" sz="2000" dirty="0" err="1"/>
              <a:t>till</a:t>
            </a:r>
            <a:r>
              <a:rPr lang="de-DE" sz="2000" dirty="0"/>
              <a:t> </a:t>
            </a:r>
            <a:r>
              <a:rPr lang="de-DE" sz="2000" dirty="0" err="1"/>
              <a:t>too</a:t>
            </a:r>
            <a:r>
              <a:rPr lang="de-DE" sz="2000" dirty="0"/>
              <a:t> </a:t>
            </a:r>
            <a:r>
              <a:rPr lang="de-DE" sz="2000" dirty="0" err="1"/>
              <a:t>much</a:t>
            </a:r>
            <a:r>
              <a:rPr lang="de-DE" sz="2000" dirty="0"/>
              <a:t> </a:t>
            </a:r>
            <a:r>
              <a:rPr lang="de-DE" sz="2000" dirty="0" err="1"/>
              <a:t>infrastructure</a:t>
            </a:r>
            <a:endParaRPr lang="de-DE" sz="2000" dirty="0"/>
          </a:p>
          <a:p>
            <a:pPr lvl="1"/>
            <a:r>
              <a:rPr lang="en-US" sz="2000" dirty="0"/>
              <a:t>Helpful for lift-and-shift</a:t>
            </a:r>
            <a:endParaRPr lang="de-DE" sz="2000" dirty="0"/>
          </a:p>
          <a:p>
            <a:pPr lvl="1"/>
            <a:r>
              <a:rPr lang="en-US" sz="2000" dirty="0"/>
              <a:t>G</a:t>
            </a:r>
            <a:r>
              <a:rPr lang="de-DE" sz="2000" dirty="0" err="1"/>
              <a:t>ood</a:t>
            </a:r>
            <a:r>
              <a:rPr lang="de-DE" sz="2000" dirty="0"/>
              <a:t> </a:t>
            </a:r>
            <a:r>
              <a:rPr lang="de-DE" sz="2000" dirty="0" err="1"/>
              <a:t>approach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microservices, </a:t>
            </a:r>
            <a:r>
              <a:rPr lang="de-DE" sz="2000" dirty="0" err="1"/>
              <a:t>deployment</a:t>
            </a:r>
            <a:r>
              <a:rPr lang="de-DE" sz="2000" dirty="0"/>
              <a:t>  and </a:t>
            </a:r>
            <a:r>
              <a:rPr lang="de-DE" sz="2000" dirty="0" err="1"/>
              <a:t>isolation</a:t>
            </a:r>
            <a:endParaRPr lang="de-DE" sz="2000" dirty="0"/>
          </a:p>
          <a:p>
            <a:pPr lvl="1"/>
            <a:r>
              <a:rPr lang="en-US" sz="2000" dirty="0"/>
              <a:t>S</a:t>
            </a:r>
            <a:r>
              <a:rPr lang="de-DE" sz="2000" dirty="0" err="1"/>
              <a:t>upported</a:t>
            </a:r>
            <a:r>
              <a:rPr lang="de-DE" sz="2000" dirty="0"/>
              <a:t> on  on-</a:t>
            </a:r>
            <a:r>
              <a:rPr lang="de-DE" sz="2000" dirty="0" err="1"/>
              <a:t>prem</a:t>
            </a:r>
            <a:r>
              <a:rPr lang="de-DE" sz="2000" dirty="0"/>
              <a:t> and in </a:t>
            </a:r>
            <a:r>
              <a:rPr lang="de-DE" sz="2000" dirty="0" err="1"/>
              <a:t>every</a:t>
            </a:r>
            <a:r>
              <a:rPr lang="de-DE" sz="2000" dirty="0"/>
              <a:t> </a:t>
            </a:r>
            <a:r>
              <a:rPr lang="de-DE" sz="2000" dirty="0" err="1"/>
              <a:t>cloud</a:t>
            </a:r>
            <a:endParaRPr lang="de-DE" sz="2000" dirty="0"/>
          </a:p>
          <a:p>
            <a:pPr lvl="1"/>
            <a:r>
              <a:rPr lang="de-DE" sz="2000" dirty="0"/>
              <a:t>Can </a:t>
            </a:r>
            <a:r>
              <a:rPr lang="de-DE" sz="2000" dirty="0" err="1"/>
              <a:t>help</a:t>
            </a:r>
            <a:r>
              <a:rPr lang="de-DE" sz="2000" dirty="0"/>
              <a:t> to </a:t>
            </a:r>
            <a:r>
              <a:rPr lang="de-DE" sz="2000" dirty="0" err="1"/>
              <a:t>avoid</a:t>
            </a:r>
            <a:r>
              <a:rPr lang="de-DE" sz="2000" dirty="0"/>
              <a:t> </a:t>
            </a:r>
            <a:r>
              <a:rPr lang="de-DE" sz="2000" dirty="0" err="1"/>
              <a:t>vendor</a:t>
            </a:r>
            <a:r>
              <a:rPr lang="de-DE" sz="2000" dirty="0"/>
              <a:t>-lock-in</a:t>
            </a:r>
          </a:p>
          <a:p>
            <a:pPr lvl="0"/>
            <a:r>
              <a:rPr lang="de-DE" sz="2800" dirty="0"/>
              <a:t>App Service </a:t>
            </a:r>
          </a:p>
          <a:p>
            <a:pPr lvl="1"/>
            <a:r>
              <a:rPr lang="de-DE" sz="2000" dirty="0" err="1"/>
              <a:t>Easier</a:t>
            </a:r>
            <a:r>
              <a:rPr lang="de-DE" sz="2000" dirty="0"/>
              <a:t> and </a:t>
            </a:r>
            <a:r>
              <a:rPr lang="de-DE" sz="2000" dirty="0" err="1"/>
              <a:t>more</a:t>
            </a:r>
            <a:r>
              <a:rPr lang="de-DE" sz="2000" dirty="0"/>
              <a:t> modern</a:t>
            </a:r>
          </a:p>
          <a:p>
            <a:pPr lvl="1"/>
            <a:r>
              <a:rPr lang="en-US" sz="2000" dirty="0"/>
              <a:t>S</a:t>
            </a:r>
            <a:r>
              <a:rPr lang="de-DE" sz="2000" dirty="0" err="1"/>
              <a:t>upported</a:t>
            </a:r>
            <a:r>
              <a:rPr lang="de-DE" sz="2000" dirty="0"/>
              <a:t> on Azure </a:t>
            </a:r>
            <a:r>
              <a:rPr lang="de-DE" sz="2000" dirty="0" err="1"/>
              <a:t>only</a:t>
            </a:r>
            <a:endParaRPr lang="de-DE" sz="2000" dirty="0"/>
          </a:p>
          <a:p>
            <a:pPr lvl="1"/>
            <a:r>
              <a:rPr lang="en-US" sz="2000" dirty="0"/>
              <a:t>I</a:t>
            </a:r>
            <a:r>
              <a:rPr lang="de-DE" sz="2000" dirty="0"/>
              <a:t>t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orchestrate</a:t>
            </a:r>
            <a:r>
              <a:rPr lang="de-DE" sz="2000" dirty="0"/>
              <a:t> </a:t>
            </a:r>
            <a:r>
              <a:rPr lang="de-DE" sz="2000" dirty="0" err="1"/>
              <a:t>docker</a:t>
            </a:r>
            <a:r>
              <a:rPr lang="de-DE" sz="2000" dirty="0"/>
              <a:t> </a:t>
            </a:r>
            <a:r>
              <a:rPr lang="de-DE" sz="2000" dirty="0" err="1"/>
              <a:t>containers</a:t>
            </a:r>
            <a:endParaRPr lang="de-DE" sz="2000" dirty="0"/>
          </a:p>
          <a:p>
            <a:r>
              <a:rPr lang="en-US" sz="2800" dirty="0"/>
              <a:t>S</a:t>
            </a:r>
            <a:r>
              <a:rPr lang="de-DE" sz="2800" dirty="0" err="1"/>
              <a:t>erverless</a:t>
            </a:r>
            <a:endParaRPr lang="de-DE" sz="2800" dirty="0"/>
          </a:p>
          <a:p>
            <a:pPr lvl="1"/>
            <a:r>
              <a:rPr lang="en-US" sz="2000" dirty="0"/>
              <a:t>M</a:t>
            </a:r>
            <a:r>
              <a:rPr lang="de-DE" sz="2000" dirty="0" err="1"/>
              <a:t>ost</a:t>
            </a:r>
            <a:r>
              <a:rPr lang="de-DE" sz="2000" dirty="0"/>
              <a:t> simple, </a:t>
            </a:r>
            <a:r>
              <a:rPr lang="de-DE" sz="2000" dirty="0" err="1"/>
              <a:t>most</a:t>
            </a:r>
            <a:r>
              <a:rPr lang="de-DE" sz="2000" dirty="0"/>
              <a:t> modern and </a:t>
            </a:r>
            <a:r>
              <a:rPr lang="de-DE" sz="2000" dirty="0" err="1"/>
              <a:t>cheapest</a:t>
            </a:r>
            <a:r>
              <a:rPr lang="de-DE" sz="2000" dirty="0"/>
              <a:t> </a:t>
            </a:r>
            <a:r>
              <a:rPr lang="de-DE" sz="2000" dirty="0" err="1"/>
              <a:t>option</a:t>
            </a:r>
            <a:endParaRPr lang="de-DE" sz="2000" dirty="0"/>
          </a:p>
          <a:p>
            <a:pPr lvl="1"/>
            <a:r>
              <a:rPr lang="en-US" sz="2000" dirty="0"/>
              <a:t>B</a:t>
            </a:r>
            <a:r>
              <a:rPr lang="de-DE" sz="2000" dirty="0" err="1"/>
              <a:t>ut</a:t>
            </a:r>
            <a:r>
              <a:rPr lang="de-DE" sz="2000" dirty="0"/>
              <a:t> </a:t>
            </a:r>
            <a:r>
              <a:rPr lang="de-DE" sz="2000" dirty="0" err="1"/>
              <a:t>it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a </a:t>
            </a:r>
            <a:r>
              <a:rPr lang="de-DE" sz="2000" dirty="0" err="1"/>
              <a:t>container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function</a:t>
            </a:r>
            <a:r>
              <a:rPr lang="de-DE" sz="2000" dirty="0"/>
              <a:t> and not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application</a:t>
            </a:r>
            <a:endParaRPr lang="de-DE" sz="2000" dirty="0"/>
          </a:p>
          <a:p>
            <a:pPr lvl="1"/>
            <a:r>
              <a:rPr lang="en-US" sz="2000" dirty="0"/>
              <a:t>N</a:t>
            </a:r>
            <a:r>
              <a:rPr lang="de-DE" sz="2000" dirty="0" err="1"/>
              <a:t>ot</a:t>
            </a:r>
            <a:r>
              <a:rPr lang="de-DE" sz="2000" dirty="0"/>
              <a:t> </a:t>
            </a:r>
            <a:r>
              <a:rPr lang="de-DE" sz="2000" dirty="0" err="1"/>
              <a:t>compatible</a:t>
            </a:r>
            <a:r>
              <a:rPr lang="de-DE" sz="2000" dirty="0"/>
              <a:t> </a:t>
            </a:r>
            <a:r>
              <a:rPr lang="de-DE" sz="2000" dirty="0" err="1"/>
              <a:t>across</a:t>
            </a:r>
            <a:r>
              <a:rPr lang="de-DE" sz="2000" dirty="0"/>
              <a:t> </a:t>
            </a:r>
            <a:r>
              <a:rPr lang="de-DE" sz="2000" dirty="0" err="1"/>
              <a:t>clouds</a:t>
            </a:r>
            <a:endParaRPr lang="de-DE" sz="2000" dirty="0"/>
          </a:p>
          <a:p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917980906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3435ED-6CEE-4D7E-8A28-D19D10AF5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in Azure</a:t>
            </a:r>
            <a:endParaRPr lang="de-D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47EB26-B548-4F0F-AF63-FB88455BB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37" y="3497262"/>
            <a:ext cx="4482107" cy="5648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03F5C8-2433-444A-B794-D82359F29F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37" y="6054071"/>
            <a:ext cx="1371600" cy="7597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C540B9-1AB3-456E-84D4-865BD2D40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37" y="926836"/>
            <a:ext cx="2819400" cy="27066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C260F1-2299-CEC5-CF5C-62C4654E9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1059" y="2430462"/>
            <a:ext cx="4143953" cy="28007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6855C4-DA19-FA19-9181-BABA28B0E545}"/>
              </a:ext>
            </a:extLst>
          </p:cNvPr>
          <p:cNvSpPr txBox="1"/>
          <p:nvPr/>
        </p:nvSpPr>
        <p:spPr>
          <a:xfrm>
            <a:off x="8292335" y="5231203"/>
            <a:ext cx="3581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6"/>
              </a:rPr>
              <a:t>Comparing Container Apps </a:t>
            </a:r>
            <a:br>
              <a:rPr lang="en-US" dirty="0">
                <a:hlinkClick r:id="rId6"/>
              </a:rPr>
            </a:br>
            <a:r>
              <a:rPr lang="en-US" dirty="0">
                <a:hlinkClick r:id="rId6"/>
              </a:rPr>
              <a:t>with other Azure container options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115584"/>
      </p:ext>
    </p:extLst>
  </p:cSld>
  <p:clrMapOvr>
    <a:masterClrMapping/>
  </p:clrMapOvr>
  <p:transition spd="slow">
    <p:cover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A1CE7-DFAE-4E21-B712-0D9017D4C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87102-DF01-4B47-B463-223626D6A8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336846"/>
          </a:xfrm>
        </p:spPr>
        <p:txBody>
          <a:bodyPr/>
          <a:lstStyle/>
          <a:p>
            <a:r>
              <a:rPr lang="en-US" dirty="0"/>
              <a:t>.NET Core runs on Windows and Linux in Docker</a:t>
            </a:r>
          </a:p>
          <a:p>
            <a:r>
              <a:rPr lang="en-US" dirty="0"/>
              <a:t>Azure Container Registry is a place where to store your containers</a:t>
            </a:r>
          </a:p>
          <a:p>
            <a:r>
              <a:rPr lang="en-US" dirty="0"/>
              <a:t>Azure Container Instances are easiest way to run containers</a:t>
            </a:r>
          </a:p>
          <a:p>
            <a:r>
              <a:rPr lang="en-US" dirty="0"/>
              <a:t>Azure Container Service (AKS) is fully managed Kubernetes</a:t>
            </a:r>
          </a:p>
          <a:p>
            <a:r>
              <a:rPr lang="en-US" dirty="0"/>
              <a:t>Service Fabric is MS orchestrator. </a:t>
            </a:r>
          </a:p>
          <a:p>
            <a:r>
              <a:rPr lang="en-US" dirty="0"/>
              <a:t>AppService supports docker too.</a:t>
            </a:r>
          </a:p>
          <a:p>
            <a:r>
              <a:rPr lang="en-US" dirty="0"/>
              <a:t>There are better ways to deploy applications, but containers seems to be most flexible choice at the moment</a:t>
            </a:r>
          </a:p>
        </p:txBody>
      </p:sp>
    </p:spTree>
    <p:extLst>
      <p:ext uri="{BB962C8B-B14F-4D97-AF65-F5344CB8AC3E}">
        <p14:creationId xmlns:p14="http://schemas.microsoft.com/office/powerpoint/2010/main" val="119381043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D433E-EC06-4E91-BD46-01153121C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all might be helpful?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A5CAEF-8E15-4621-AA7B-4A39D57712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2237" y="2430462"/>
            <a:ext cx="11888787" cy="1902059"/>
          </a:xfrm>
        </p:spPr>
        <p:txBody>
          <a:bodyPr/>
          <a:lstStyle/>
          <a:p>
            <a:pPr marL="0" indent="0" algn="ctr">
              <a:buNone/>
            </a:pPr>
            <a:r>
              <a:rPr lang="en-US" u="sng" dirty="0"/>
              <a:t>Container</a:t>
            </a:r>
          </a:p>
          <a:p>
            <a:pPr marL="0" indent="0" algn="ctr">
              <a:buNone/>
            </a:pPr>
            <a:r>
              <a:rPr lang="en-US" dirty="0"/>
              <a:t>The most common approach to run the application </a:t>
            </a:r>
          </a:p>
          <a:p>
            <a:pPr marL="0" indent="0" algn="ctr">
              <a:buNone/>
            </a:pPr>
            <a:r>
              <a:rPr lang="en-US" dirty="0"/>
              <a:t>On-</a:t>
            </a:r>
            <a:r>
              <a:rPr lang="en-US" dirty="0" err="1"/>
              <a:t>Prem</a:t>
            </a:r>
            <a:r>
              <a:rPr lang="en-US" dirty="0"/>
              <a:t> and in every cloud.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4893114"/>
      </p:ext>
    </p:extLst>
  </p:cSld>
  <p:clrMapOvr>
    <a:masterClrMapping/>
  </p:clrMapOvr>
  <p:transition spd="slow">
    <p:cover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22BE0-6BEA-4EF8-AE9C-AD9478DC9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forget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1AED93-1AE9-40F5-87F2-D96FB0B7C9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439862"/>
            <a:ext cx="11888787" cy="4708981"/>
          </a:xfrm>
        </p:spPr>
        <p:txBody>
          <a:bodyPr/>
          <a:lstStyle/>
          <a:p>
            <a:r>
              <a:rPr lang="en-US" dirty="0"/>
              <a:t>Lift-and-Shift</a:t>
            </a:r>
          </a:p>
          <a:p>
            <a:pPr lvl="1"/>
            <a:r>
              <a:rPr lang="en-US" dirty="0"/>
              <a:t>Same application can run on-</a:t>
            </a:r>
            <a:r>
              <a:rPr lang="en-US" dirty="0" err="1"/>
              <a:t>prem</a:t>
            </a:r>
            <a:r>
              <a:rPr lang="en-US" dirty="0"/>
              <a:t> and in every </a:t>
            </a:r>
            <a:r>
              <a:rPr lang="en-US" dirty="0" err="1"/>
              <a:t>cloud.To</a:t>
            </a:r>
            <a:r>
              <a:rPr lang="en-US" dirty="0"/>
              <a:t> avoid lock-down to vendor.</a:t>
            </a:r>
          </a:p>
          <a:p>
            <a:r>
              <a:rPr lang="en-US"/>
              <a:t>Vendor Lock-In</a:t>
            </a:r>
            <a:endParaRPr lang="en-US" dirty="0"/>
          </a:p>
          <a:p>
            <a:pPr lvl="1"/>
            <a:r>
              <a:rPr lang="en-US" dirty="0"/>
              <a:t>You can change cloud or combine clouds</a:t>
            </a:r>
          </a:p>
          <a:p>
            <a:r>
              <a:rPr lang="en-US" dirty="0"/>
              <a:t>But</a:t>
            </a:r>
          </a:p>
          <a:p>
            <a:pPr lvl="1"/>
            <a:r>
              <a:rPr lang="en-US" dirty="0"/>
              <a:t>Containers are popular, but not necessarily most innovative and efficient way to build software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5837981"/>
      </p:ext>
    </p:extLst>
  </p:cSld>
  <p:clrMapOvr>
    <a:masterClrMapping/>
  </p:clrMapOvr>
  <p:transition spd="slow">
    <p:cover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79EE7-579B-4930-ACD8-EDF53DD78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Containers</a:t>
            </a:r>
            <a:br>
              <a:rPr lang="en-US" dirty="0"/>
            </a:br>
            <a:r>
              <a:rPr lang="en-US" sz="2800" dirty="0"/>
              <a:t>for exam: Architect Modern Apps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892550-0B2A-4670-B6BC-DA4BF5F64CF9}"/>
              </a:ext>
            </a:extLst>
          </p:cNvPr>
          <p:cNvSpPr txBox="1"/>
          <p:nvPr/>
        </p:nvSpPr>
        <p:spPr>
          <a:xfrm>
            <a:off x="2484437" y="2963862"/>
            <a:ext cx="81384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0366D6"/>
                </a:solidFill>
                <a:effectLst/>
                <a:latin typeface="-apple-system"/>
                <a:hlinkClick r:id="rId2"/>
              </a:rPr>
              <a:t>https://docs.microsoft.com/en-us/learn/paths/architect-modern-apps/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37644918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580" y="2049462"/>
            <a:ext cx="4892040" cy="849463"/>
          </a:xfrm>
        </p:spPr>
        <p:txBody>
          <a:bodyPr/>
          <a:lstStyle/>
          <a:p>
            <a:r>
              <a:rPr lang="en-US" dirty="0" err="1"/>
              <a:t>Thank_You</a:t>
            </a:r>
            <a:r>
              <a:rPr lang="en-US" dirty="0"/>
              <a:t> 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ACA283-96D5-423B-A2ED-8C45F1ADE0DF}"/>
              </a:ext>
            </a:extLst>
          </p:cNvPr>
          <p:cNvSpPr/>
          <p:nvPr/>
        </p:nvSpPr>
        <p:spPr>
          <a:xfrm>
            <a:off x="1874837" y="830262"/>
            <a:ext cx="12867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T7</a:t>
            </a:r>
            <a:r>
              <a:rPr lang="en-US" sz="48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  <a:sym typeface="Wingdings" panose="05000000000000000000" pitchFamily="2" charset="2"/>
              </a:rPr>
              <a:t></a:t>
            </a:r>
            <a:endParaRPr lang="de-DE" sz="4800" spc="-102" dirty="0">
              <a:ln w="3175"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C0F79A-A8F0-4C17-8CB0-74F330018C2E}"/>
              </a:ext>
            </a:extLst>
          </p:cNvPr>
          <p:cNvSpPr/>
          <p:nvPr/>
        </p:nvSpPr>
        <p:spPr>
          <a:xfrm>
            <a:off x="547935" y="3670563"/>
            <a:ext cx="39405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>
                <a:hlinkClick r:id="rId3"/>
              </a:rPr>
              <a:t>https://damirdobric.me</a:t>
            </a:r>
            <a:r>
              <a:rPr lang="de-DE" sz="2800" dirty="0"/>
              <a:t>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AF12B7-B652-42EF-8F56-FF6090C53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437" y="6011862"/>
            <a:ext cx="1447800" cy="80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8706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D141F6-C9D7-44EE-B49E-056569D9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9057194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67865-9E56-493F-9181-DD22E677C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35B033-8E11-49F5-9FAA-69BD478C5B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93837" y="2963862"/>
            <a:ext cx="11888787" cy="68326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Virtualization of everything running on OS</a:t>
            </a:r>
          </a:p>
        </p:txBody>
      </p:sp>
    </p:spTree>
    <p:extLst>
      <p:ext uri="{BB962C8B-B14F-4D97-AF65-F5344CB8AC3E}">
        <p14:creationId xmlns:p14="http://schemas.microsoft.com/office/powerpoint/2010/main" val="30787790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2C4FE-C93A-4E2F-8783-50234E0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| MOBI | Docker</a:t>
            </a:r>
            <a:endParaRPr lang="de-DE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35208D0-74E6-4EE7-A9A3-D0CEDF7DB8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27237" y="2887662"/>
            <a:ext cx="11888787" cy="68326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Virtualization of a single application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CD000A-6711-46A0-9C40-15ADC81D2731}"/>
              </a:ext>
            </a:extLst>
          </p:cNvPr>
          <p:cNvSpPr txBox="1"/>
          <p:nvPr/>
        </p:nvSpPr>
        <p:spPr>
          <a:xfrm>
            <a:off x="311827" y="6469062"/>
            <a:ext cx="6958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https://www.youtube.com/watch?v=vmnvOITMoIg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27672084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A915C03-2E7C-4EDB-8EEB-0F569B8530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5002900"/>
              </p:ext>
            </p:extLst>
          </p:nvPr>
        </p:nvGraphicFramePr>
        <p:xfrm>
          <a:off x="1189037" y="982662"/>
          <a:ext cx="9555691" cy="5527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8C36E636-1172-4561-8779-A85DEA007DB5}"/>
              </a:ext>
            </a:extLst>
          </p:cNvPr>
          <p:cNvSpPr/>
          <p:nvPr/>
        </p:nvSpPr>
        <p:spPr bwMode="auto">
          <a:xfrm>
            <a:off x="2636837" y="2278062"/>
            <a:ext cx="3886200" cy="2819400"/>
          </a:xfrm>
          <a:prstGeom prst="rect">
            <a:avLst/>
          </a:prstGeom>
          <a:solidFill>
            <a:schemeClr val="accent1">
              <a:lumMod val="50000"/>
              <a:lumOff val="50000"/>
              <a:alpha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7110CE-2160-44E3-942D-B9CEB5DF9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9822021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723DAA-B622-44B3-9F1F-9ECDBCDF5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125677"/>
            <a:ext cx="10056812" cy="2179058"/>
          </a:xfrm>
        </p:spPr>
        <p:txBody>
          <a:bodyPr/>
          <a:lstStyle/>
          <a:p>
            <a:r>
              <a:rPr lang="en-US" dirty="0"/>
              <a:t>Running .NET Core in Docker container</a:t>
            </a:r>
            <a:endParaRPr lang="de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614AC3-61CC-4833-8B69-C4B1ABA433B2}"/>
              </a:ext>
            </a:extLst>
          </p:cNvPr>
          <p:cNvSpPr/>
          <p:nvPr/>
        </p:nvSpPr>
        <p:spPr>
          <a:xfrm>
            <a:off x="427037" y="4411662"/>
            <a:ext cx="1104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https://developers.de/2019/04/17/fastest-way-to-build-net-core-app-docker-image/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1507018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E57D5D-0C94-4E86-86FE-4A8BB794E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037" y="442096"/>
            <a:ext cx="9358381" cy="611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31243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D BUSINESS TEMPLATE">
  <a:themeElements>
    <a:clrScheme name="WinDays17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2050"/>
      </a:accent1>
      <a:accent2>
        <a:srgbClr val="0078D7"/>
      </a:accent2>
      <a:accent3>
        <a:srgbClr val="F05D02"/>
      </a:accent3>
      <a:accent4>
        <a:srgbClr val="92D05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7189CBD-D811-4167-8C19-1B8524FE5EE6}" vid="{29DB6171-EB3D-4754-A15B-FECF801DF418}"/>
    </a:ext>
  </a:extLst>
</a:theme>
</file>

<file path=ppt/theme/theme2.xml><?xml version="1.0" encoding="utf-8"?>
<a:theme xmlns:a="http://schemas.openxmlformats.org/drawingml/2006/main" name="WD TECHNOLOGY TEMPLATE">
  <a:themeElements>
    <a:clrScheme name="BT - Dark Blue - white background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2050"/>
      </a:accent1>
      <a:accent2>
        <a:srgbClr val="0078D7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7189CBD-D811-4167-8C19-1B8524FE5EE6}" vid="{D647E9E3-CD05-4436-80D2-FEC06D421599}"/>
    </a:ext>
  </a:extLst>
</a:theme>
</file>

<file path=ppt/theme/theme3.xml><?xml version="1.0" encoding="utf-8"?>
<a:theme xmlns:a="http://schemas.openxmlformats.org/drawingml/2006/main" name="WD GENERIC TEMPLATE">
  <a:themeElements>
    <a:clrScheme name="BT - Dark Blue - white background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2050"/>
      </a:accent1>
      <a:accent2>
        <a:srgbClr val="0078D7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7189CBD-D811-4167-8C19-1B8524FE5EE6}" vid="{135A5DDB-7F17-48C0-A587-7CC4F5CB451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956BCA5301D9438190C28108C185B3" ma:contentTypeVersion="9" ma:contentTypeDescription="Create a new document." ma:contentTypeScope="" ma:versionID="324f2f442d80823469dd9a89929530af">
  <xsd:schema xmlns:xsd="http://www.w3.org/2001/XMLSchema" xmlns:xs="http://www.w3.org/2001/XMLSchema" xmlns:p="http://schemas.microsoft.com/office/2006/metadata/properties" xmlns:ns2="d92011af-a3ac-4d7b-aa82-a60600558a1a" xmlns:ns3="a9fd8d6e-d7b3-4165-a4e5-5381832df3e2" targetNamespace="http://schemas.microsoft.com/office/2006/metadata/properties" ma:root="true" ma:fieldsID="64f123d3d3904445eba5c41c01f4d954" ns2:_="" ns3:_="">
    <xsd:import namespace="d92011af-a3ac-4d7b-aa82-a60600558a1a"/>
    <xsd:import namespace="a9fd8d6e-d7b3-4165-a4e5-5381832df3e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CR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2011af-a3ac-4d7b-aa82-a60600558a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1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fd8d6e-d7b3-4165-a4e5-5381832df3e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4B533D0-C735-445F-9473-50BD2D8CD9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2011af-a3ac-4d7b-aa82-a60600558a1a"/>
    <ds:schemaRef ds:uri="a9fd8d6e-d7b3-4165-a4e5-5381832df3e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MS_WinDays17_PPT_template</Template>
  <TotalTime>586</TotalTime>
  <Words>1695</Words>
  <Application>Microsoft Office PowerPoint</Application>
  <PresentationFormat>Custom</PresentationFormat>
  <Paragraphs>249</Paragraphs>
  <Slides>45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-apple-system</vt:lpstr>
      <vt:lpstr>Arial</vt:lpstr>
      <vt:lpstr>Consolas</vt:lpstr>
      <vt:lpstr>Segoe UI</vt:lpstr>
      <vt:lpstr>Segoe UI Light</vt:lpstr>
      <vt:lpstr>Segoe UI Semilight</vt:lpstr>
      <vt:lpstr>Wingdings</vt:lpstr>
      <vt:lpstr>WD BUSINESS TEMPLATE</vt:lpstr>
      <vt:lpstr>WD TECHNOLOGY TEMPLATE</vt:lpstr>
      <vt:lpstr>WD GENERIC TEMPLATE</vt:lpstr>
      <vt:lpstr>Building and Operating modern .NET Core applications as microservices in containers</vt:lpstr>
      <vt:lpstr>Agenda</vt:lpstr>
      <vt:lpstr>Evolution</vt:lpstr>
      <vt:lpstr>Containers in Azure</vt:lpstr>
      <vt:lpstr>VM</vt:lpstr>
      <vt:lpstr>Container | MOBI | Docker</vt:lpstr>
      <vt:lpstr>Docker Containers</vt:lpstr>
      <vt:lpstr>Running .NET Core in Docker container</vt:lpstr>
      <vt:lpstr>PowerPoint Presentation</vt:lpstr>
      <vt:lpstr>Create .NET App in container (I)</vt:lpstr>
      <vt:lpstr>Create .NET App in container (II)</vt:lpstr>
      <vt:lpstr>Dockerfile of .NET Core Application</vt:lpstr>
      <vt:lpstr>Build image</vt:lpstr>
      <vt:lpstr>Docker with proxy</vt:lpstr>
      <vt:lpstr>Build Image in VS Code</vt:lpstr>
      <vt:lpstr>Docker Images</vt:lpstr>
      <vt:lpstr>Run application</vt:lpstr>
      <vt:lpstr>Create image from ASP.NET Core application</vt:lpstr>
      <vt:lpstr>Run web application</vt:lpstr>
      <vt:lpstr>Azure Container Registry</vt:lpstr>
      <vt:lpstr>Azure CLI Login</vt:lpstr>
      <vt:lpstr>Good to know</vt:lpstr>
      <vt:lpstr>How to create container registry?</vt:lpstr>
      <vt:lpstr>Enable Admin Access and login</vt:lpstr>
      <vt:lpstr>Publishing image to registry</vt:lpstr>
      <vt:lpstr>Features and SKUs</vt:lpstr>
      <vt:lpstr>Pricing per day</vt:lpstr>
      <vt:lpstr>Azure Container Instances</vt:lpstr>
      <vt:lpstr>ACI is a host for docker containers</vt:lpstr>
      <vt:lpstr>How to create container instance?</vt:lpstr>
      <vt:lpstr>Azure container instances pricing</vt:lpstr>
      <vt:lpstr>Azure Container Service (AKS)</vt:lpstr>
      <vt:lpstr>Kubernetes Cluster</vt:lpstr>
      <vt:lpstr>K8 abbreviation</vt:lpstr>
      <vt:lpstr>Kubernetes on Azure</vt:lpstr>
      <vt:lpstr>Cluster provisioning</vt:lpstr>
      <vt:lpstr>Kubernetes Dashboard</vt:lpstr>
      <vt:lpstr>Service Fabric</vt:lpstr>
      <vt:lpstr>Container facts</vt:lpstr>
      <vt:lpstr>Recap</vt:lpstr>
      <vt:lpstr>Why this all might be helpful?</vt:lpstr>
      <vt:lpstr>Don’t forget</vt:lpstr>
      <vt:lpstr>Intro to Containers for exam: Architect Modern Apps</vt:lpstr>
      <vt:lpstr>Thank_You  </vt:lpstr>
      <vt:lpstr>Thank You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damir.dobric@daenet.eu</dc:creator>
  <dc:description>Template: _x000d_
Formatting: _x000d_
Audience Type:</dc:description>
  <cp:lastModifiedBy>Damir Dobric</cp:lastModifiedBy>
  <cp:revision>13</cp:revision>
  <dcterms:created xsi:type="dcterms:W3CDTF">2017-04-20T16:58:29Z</dcterms:created>
  <dcterms:modified xsi:type="dcterms:W3CDTF">2024-05-09T10:15:17Z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0x01010016956BCA5301D9438190C28108C185B3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